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6" r:id="rId9"/>
    <p:sldId id="267" r:id="rId10"/>
    <p:sldId id="269" r:id="rId11"/>
    <p:sldId id="268" r:id="rId12"/>
    <p:sldId id="270" r:id="rId13"/>
    <p:sldId id="271" r:id="rId14"/>
    <p:sldId id="261" r:id="rId15"/>
    <p:sldId id="262" r:id="rId16"/>
    <p:sldId id="265" r:id="rId17"/>
    <p:sldId id="27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F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B941-6975-4408-91FC-C1D3192DBE29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945A-73BC-4DAC-A46F-769AE803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8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B941-6975-4408-91FC-C1D3192DBE29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945A-73BC-4DAC-A46F-769AE803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87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B941-6975-4408-91FC-C1D3192DBE29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945A-73BC-4DAC-A46F-769AE803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4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B941-6975-4408-91FC-C1D3192DBE29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945A-73BC-4DAC-A46F-769AE803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1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B941-6975-4408-91FC-C1D3192DBE29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945A-73BC-4DAC-A46F-769AE803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2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B941-6975-4408-91FC-C1D3192DBE29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945A-73BC-4DAC-A46F-769AE803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4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B941-6975-4408-91FC-C1D3192DBE29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945A-73BC-4DAC-A46F-769AE803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3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B941-6975-4408-91FC-C1D3192DBE29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945A-73BC-4DAC-A46F-769AE803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0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B941-6975-4408-91FC-C1D3192DBE29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945A-73BC-4DAC-A46F-769AE803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0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B941-6975-4408-91FC-C1D3192DBE29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945A-73BC-4DAC-A46F-769AE803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3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B941-6975-4408-91FC-C1D3192DBE29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945A-73BC-4DAC-A46F-769AE803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1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9B941-6975-4408-91FC-C1D3192DBE29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3945A-73BC-4DAC-A46F-769AE803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istout@hawaii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 Hardiness Zones Unique to Hawaii Climates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Ilana Stout</a:t>
            </a:r>
          </a:p>
          <a:p>
            <a:r>
              <a:rPr lang="en-US" dirty="0" smtClean="0"/>
              <a:t>TCBES 670</a:t>
            </a:r>
          </a:p>
          <a:p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36431" y="1280160"/>
            <a:ext cx="8961120" cy="5416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446" y="534572"/>
            <a:ext cx="905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Polygons for 5 distinct elevation zones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504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716258" y="1195754"/>
            <a:ext cx="9087730" cy="5359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9145" y="436097"/>
            <a:ext cx="973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Moisture Zones Intersect with Contours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01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8295" y="365760"/>
            <a:ext cx="969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  Moisture Zones x 5 Elevation Zones = too many zones!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22" y="735092"/>
            <a:ext cx="10899586" cy="588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064347" y="1654590"/>
            <a:ext cx="5943600" cy="3211195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96949" y="1760098"/>
            <a:ext cx="5205045" cy="3105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895" y="815925"/>
            <a:ext cx="9622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Combined Moisture Zones of Similar Type</a:t>
            </a:r>
            <a:endParaRPr lang="en-US" sz="3200" dirty="0"/>
          </a:p>
        </p:txBody>
      </p:sp>
      <p:sp>
        <p:nvSpPr>
          <p:cNvPr id="6" name="Right Arrow 5"/>
          <p:cNvSpPr/>
          <p:nvPr/>
        </p:nvSpPr>
        <p:spPr>
          <a:xfrm>
            <a:off x="5500468" y="2855742"/>
            <a:ext cx="563879" cy="576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46" t="20030" r="4222" b="8725"/>
          <a:stretch/>
        </p:blipFill>
        <p:spPr>
          <a:xfrm>
            <a:off x="1856934" y="198596"/>
            <a:ext cx="8550313" cy="66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Seasonality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Soils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Storymap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58" y="-52412"/>
            <a:ext cx="5804842" cy="37560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72135" y="3378716"/>
            <a:ext cx="13082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Jonathan Price</a:t>
            </a: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799" y="3703662"/>
            <a:ext cx="5784671" cy="312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0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Price, J. P. 2012. Mapping plant species ranges in the Hawaiian Islands: developing a methodology and associated GIS layers.US Department of the Interior, US Geological Survey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7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304800"/>
            <a:ext cx="11068050" cy="596741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Suggestions?</a:t>
            </a:r>
          </a:p>
          <a:p>
            <a:pPr marL="0" indent="0">
              <a:buNone/>
            </a:pPr>
            <a:r>
              <a:rPr lang="en-US" sz="4000" dirty="0" smtClean="0"/>
              <a:t>Want to participate?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	Please contact me at </a:t>
            </a:r>
            <a:r>
              <a:rPr lang="en-US" sz="4000" dirty="0" smtClean="0">
                <a:hlinkClick r:id="rId2"/>
              </a:rPr>
              <a:t>istout@hawaii.edu</a:t>
            </a:r>
            <a:endParaRPr lang="en-US" sz="40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Thanks to Dr. </a:t>
            </a:r>
            <a:r>
              <a:rPr lang="en-US" dirty="0" smtClean="0"/>
              <a:t>Ryan </a:t>
            </a:r>
            <a:r>
              <a:rPr lang="en-US" dirty="0" err="1" smtClean="0"/>
              <a:t>Perroy</a:t>
            </a:r>
            <a:r>
              <a:rPr lang="en-US" dirty="0" smtClean="0"/>
              <a:t>, Dr. </a:t>
            </a:r>
            <a:r>
              <a:rPr lang="en-US" smtClean="0"/>
              <a:t>Jonathan Price,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Lyn Howe and the members of the Hawaii Public Seed Initiative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www.uhfoundation.org/sites/uhfoundation.org/files/giving_opportunities/292/uh_hil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91796"/>
            <a:ext cx="1504950" cy="238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3.bp.blogspot.com/-uNBo9fHRANo/T-TW4gWqHUI/AAAAAAAAADg/Fwoi9wozzFc/s1600/TCBES+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23" y="3907587"/>
            <a:ext cx="2682827" cy="279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kohalacenter.org/frameworks/images/Kohala%20Center_I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7" y="4709022"/>
            <a:ext cx="5121275" cy="122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25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4100"/>
            <a:ext cx="10515600" cy="51228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Farmers and gardeners in Hawai’i need to share information about which crop varieties perform well in specific climate conditions.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Current plant hardiness zone systems do not accurately represent the diverse growing conditions found in Hawai’i.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0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0"/>
            <a:ext cx="11569700" cy="1325563"/>
          </a:xfrm>
        </p:spPr>
        <p:txBody>
          <a:bodyPr/>
          <a:lstStyle/>
          <a:p>
            <a:r>
              <a:rPr lang="en-US" dirty="0" smtClean="0"/>
              <a:t>USDA Zones: Annual Minimum Temperature Only</a:t>
            </a:r>
            <a:endParaRPr lang="en-US" dirty="0"/>
          </a:p>
        </p:txBody>
      </p:sp>
      <p:pic>
        <p:nvPicPr>
          <p:cNvPr id="1026" name="Picture 2" descr="http://0.tqn.com/d/treesandshrubs/1/0/m/F/-/-/HawaiiZon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599" y="875940"/>
            <a:ext cx="7741489" cy="598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5100" y="6337300"/>
            <a:ext cx="256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http://planthardiness.ars.usda.gov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869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13"/>
            <a:ext cx="10515600" cy="1325563"/>
          </a:xfrm>
        </p:spPr>
        <p:txBody>
          <a:bodyPr/>
          <a:lstStyle/>
          <a:p>
            <a:r>
              <a:rPr lang="en-US" dirty="0" smtClean="0"/>
              <a:t>Sunset Climate Zones: Include rainfall…</a:t>
            </a:r>
            <a:endParaRPr lang="en-US" dirty="0"/>
          </a:p>
        </p:txBody>
      </p:sp>
      <p:pic>
        <p:nvPicPr>
          <p:cNvPr id="2050" name="Picture 2" descr="http://img1.sunset.timeinc.net/sites/default/files/image/climate-zones/wgbmap-hawaii-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1155834"/>
            <a:ext cx="4011465" cy="550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79298" y="5918200"/>
            <a:ext cx="4700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…but only define 2 zones!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289300" y="6456820"/>
            <a:ext cx="3594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http://www.sunset.com/garden/climate-zones/sunset-climate-zone-hawaii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6204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254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Hawai’i Public Seed Initiative State Variety Survey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22400"/>
            <a:ext cx="115443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Objectives: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Create map or maps of growing conditions in Hawai’i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Survey farmers and gardeners across the state about successful varieties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Develop </a:t>
            </a:r>
            <a:r>
              <a:rPr lang="en-US" dirty="0"/>
              <a:t>i</a:t>
            </a:r>
            <a:r>
              <a:rPr lang="en-US" dirty="0" smtClean="0"/>
              <a:t>nteractive tool for online information sharing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3400" y="2387600"/>
            <a:ext cx="8458200" cy="550863"/>
          </a:xfrm>
          <a:prstGeom prst="ellipse">
            <a:avLst/>
          </a:prstGeom>
          <a:solidFill>
            <a:srgbClr val="40F937">
              <a:alpha val="41961"/>
            </a:srgbClr>
          </a:solidFill>
          <a:ln>
            <a:solidFill>
              <a:srgbClr val="40F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2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51" y="147637"/>
            <a:ext cx="10515600" cy="1325563"/>
          </a:xfrm>
        </p:spPr>
        <p:txBody>
          <a:bodyPr/>
          <a:lstStyle/>
          <a:p>
            <a:r>
              <a:rPr lang="en-US" dirty="0" smtClean="0"/>
              <a:t>What factors to include?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25" y="1153551"/>
            <a:ext cx="10629900" cy="5472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Canada’s Plant Hardiness Factors are determined by 7 factors 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900" y="1752404"/>
            <a:ext cx="10373751" cy="209288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 = -67.62 + 1.734X₁ + 0.1868X₂ + 69.77X₃ + 1.256X₄ + 0.006119X₅ + 22.37X₆ - 0.01832X₇ where: </a:t>
            </a:r>
            <a:br>
              <a:rPr lang="en-US" sz="1400" dirty="0" smtClean="0"/>
            </a:br>
            <a:r>
              <a:rPr lang="en-US" sz="1400" dirty="0" smtClean="0"/>
              <a:t>Y = estimated index of suitability </a:t>
            </a:r>
            <a:br>
              <a:rPr lang="en-US" sz="1400" dirty="0" smtClean="0"/>
            </a:br>
            <a:r>
              <a:rPr lang="en-US" sz="1400" dirty="0" smtClean="0"/>
              <a:t>X₁ = monthly mean of the daily minimum temperatures (°C) of the coldest month</a:t>
            </a:r>
            <a:br>
              <a:rPr lang="en-US" sz="1400" dirty="0" smtClean="0"/>
            </a:br>
            <a:r>
              <a:rPr lang="en-US" sz="1400" dirty="0" smtClean="0"/>
              <a:t>X₂ = mean frost free period above 0°C in days</a:t>
            </a:r>
            <a:br>
              <a:rPr lang="en-US" sz="1400" dirty="0" smtClean="0"/>
            </a:br>
            <a:r>
              <a:rPr lang="en-US" sz="1400" dirty="0" smtClean="0"/>
              <a:t>X₃ = amount of rainfall (R) from June to November, inclusive, in terms of R/(</a:t>
            </a:r>
            <a:r>
              <a:rPr lang="en-US" sz="1400" dirty="0" err="1" smtClean="0"/>
              <a:t>R+a</a:t>
            </a:r>
            <a:r>
              <a:rPr lang="en-US" sz="1400" dirty="0" smtClean="0"/>
              <a:t>) where a=25.4 if R is in millimeters and a=1 if R is in inches</a:t>
            </a:r>
            <a:br>
              <a:rPr lang="en-US" sz="1400" dirty="0" smtClean="0"/>
            </a:br>
            <a:r>
              <a:rPr lang="en-US" sz="1400" dirty="0" smtClean="0"/>
              <a:t>X₄ = monthly mean of the daily maximum temperatures (°C) of the warmest month</a:t>
            </a:r>
            <a:br>
              <a:rPr lang="en-US" sz="1400" dirty="0" smtClean="0"/>
            </a:br>
            <a:r>
              <a:rPr lang="en-US" sz="1400" dirty="0" smtClean="0"/>
              <a:t>X₅ = winter factor expressed in terms of (0°C - X₁)</a:t>
            </a:r>
            <a:r>
              <a:rPr lang="en-US" sz="1400" dirty="0" err="1" smtClean="0"/>
              <a:t>R</a:t>
            </a:r>
            <a:r>
              <a:rPr lang="en-US" sz="1400" baseline="-25000" dirty="0" err="1" smtClean="0"/>
              <a:t>jan</a:t>
            </a:r>
            <a:r>
              <a:rPr lang="en-US" sz="1400" dirty="0" smtClean="0"/>
              <a:t> where </a:t>
            </a:r>
            <a:r>
              <a:rPr lang="en-US" sz="1400" dirty="0" err="1" smtClean="0"/>
              <a:t>R</a:t>
            </a:r>
            <a:r>
              <a:rPr lang="en-US" sz="1400" baseline="-25000" dirty="0" err="1" smtClean="0"/>
              <a:t>jan</a:t>
            </a:r>
            <a:r>
              <a:rPr lang="en-US" sz="1400" dirty="0" smtClean="0"/>
              <a:t> represents the rainfall in January expressed in mm</a:t>
            </a:r>
            <a:br>
              <a:rPr lang="en-US" sz="1400" dirty="0" smtClean="0"/>
            </a:br>
            <a:r>
              <a:rPr lang="en-US" sz="1400" dirty="0" smtClean="0"/>
              <a:t>X₆ = mean maximum snow depth in terms of S/(</a:t>
            </a:r>
            <a:r>
              <a:rPr lang="en-US" sz="1400" dirty="0" err="1" smtClean="0"/>
              <a:t>S+a</a:t>
            </a:r>
            <a:r>
              <a:rPr lang="en-US" sz="1400" dirty="0" smtClean="0"/>
              <a:t>) where a=25.4 if S is in millimeters and a=1 if S is in inches</a:t>
            </a:r>
            <a:br>
              <a:rPr lang="en-US" sz="1400" dirty="0" smtClean="0"/>
            </a:br>
            <a:r>
              <a:rPr lang="en-US" sz="1400" dirty="0" smtClean="0"/>
              <a:t>X₇ = maximum wind gust in (km/</a:t>
            </a:r>
            <a:r>
              <a:rPr lang="en-US" sz="1400" dirty="0" err="1" smtClean="0"/>
              <a:t>hr</a:t>
            </a:r>
            <a:r>
              <a:rPr lang="en-US" sz="1400" dirty="0" smtClean="0"/>
              <a:t>) in 30 years				                                               </a:t>
            </a:r>
            <a:r>
              <a:rPr lang="en-US" sz="1050" dirty="0" smtClean="0"/>
              <a:t> http://planthardiness.gc.ca/index</a:t>
            </a:r>
            <a:endParaRPr lang="en-US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467751" y="4473526"/>
            <a:ext cx="10629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Hawai’i,  the most important factors are: </a:t>
            </a:r>
          </a:p>
          <a:p>
            <a:r>
              <a:rPr lang="en-US" sz="2800" dirty="0" smtClean="0"/>
              <a:t>Rainfall, </a:t>
            </a:r>
          </a:p>
          <a:p>
            <a:r>
              <a:rPr lang="en-US" sz="2800" dirty="0" smtClean="0"/>
              <a:t>Elevation ( a proxy for Temperature)</a:t>
            </a:r>
          </a:p>
        </p:txBody>
      </p:sp>
      <p:sp>
        <p:nvSpPr>
          <p:cNvPr id="6" name="Oval 5"/>
          <p:cNvSpPr/>
          <p:nvPr/>
        </p:nvSpPr>
        <p:spPr>
          <a:xfrm>
            <a:off x="422031" y="4909625"/>
            <a:ext cx="1561514" cy="956603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710" y="0"/>
            <a:ext cx="10515600" cy="1325563"/>
          </a:xfrm>
        </p:spPr>
        <p:txBody>
          <a:bodyPr/>
          <a:lstStyle/>
          <a:p>
            <a:r>
              <a:rPr lang="en-US" dirty="0" smtClean="0"/>
              <a:t>Data Set: Rainfall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5415"/>
            <a:ext cx="4338711" cy="5051548"/>
          </a:xfrm>
        </p:spPr>
        <p:txBody>
          <a:bodyPr/>
          <a:lstStyle/>
          <a:p>
            <a:r>
              <a:rPr lang="en-US" i="1" u="sng" dirty="0" smtClean="0"/>
              <a:t>Moisture zones </a:t>
            </a:r>
            <a:r>
              <a:rPr lang="en-US" dirty="0" smtClean="0"/>
              <a:t>developed for HCSU </a:t>
            </a:r>
            <a:r>
              <a:rPr lang="en-US" dirty="0"/>
              <a:t>Technical Report </a:t>
            </a:r>
            <a:r>
              <a:rPr lang="en-US" dirty="0" smtClean="0"/>
              <a:t>008: Mapping Plant Species in the Hawaiian Islands: Developing a Methodology and Associated GIS Layers</a:t>
            </a:r>
          </a:p>
          <a:p>
            <a:pPr lvl="1"/>
            <a:r>
              <a:rPr lang="en-US" dirty="0" smtClean="0"/>
              <a:t>Moisture zones include both rainfall and potential evapotranspiration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786510" y="921434"/>
            <a:ext cx="6260123" cy="396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567" y="223202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Data Set : Elevation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59568" y="1589649"/>
            <a:ext cx="4086980" cy="3865539"/>
          </a:xfrm>
        </p:spPr>
        <p:txBody>
          <a:bodyPr/>
          <a:lstStyle/>
          <a:p>
            <a:r>
              <a:rPr lang="en-US" sz="2400" dirty="0" smtClean="0"/>
              <a:t>100ft Contours from </a:t>
            </a:r>
          </a:p>
          <a:p>
            <a:r>
              <a:rPr lang="en-US" sz="2400" dirty="0" smtClean="0"/>
              <a:t>Office of Planning : Hawaii Statewide GIS Program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7576" y="543243"/>
            <a:ext cx="6685255" cy="42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89649" y="1266091"/>
            <a:ext cx="8173329" cy="4811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9649" y="379828"/>
            <a:ext cx="8482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1000, 2000, 3000, 4000 </a:t>
            </a:r>
            <a:r>
              <a:rPr lang="en-US" sz="2800" dirty="0" err="1" smtClean="0"/>
              <a:t>ft</a:t>
            </a:r>
            <a:r>
              <a:rPr lang="en-US" sz="2800" dirty="0" smtClean="0"/>
              <a:t> contours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71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310</Words>
  <Application>Microsoft Office PowerPoint</Application>
  <PresentationFormat>Widescreen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Plant Hardiness Zones Unique to Hawaii Climates</vt:lpstr>
      <vt:lpstr>The Problem: </vt:lpstr>
      <vt:lpstr>USDA Zones: Annual Minimum Temperature Only</vt:lpstr>
      <vt:lpstr>Sunset Climate Zones: Include rainfall…</vt:lpstr>
      <vt:lpstr>Hawai’i Public Seed Initiative State Variety Survey</vt:lpstr>
      <vt:lpstr>What factors to include?</vt:lpstr>
      <vt:lpstr>Data Set: Rainfall</vt:lpstr>
      <vt:lpstr>Data Set : Elevation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Further steps</vt:lpstr>
      <vt:lpstr>Refrences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Hardiness Zones Unique to Hawaii Climates</dc:title>
  <dc:creator>Ilana</dc:creator>
  <cp:lastModifiedBy>Ilana</cp:lastModifiedBy>
  <cp:revision>21</cp:revision>
  <dcterms:created xsi:type="dcterms:W3CDTF">2014-05-12T03:22:58Z</dcterms:created>
  <dcterms:modified xsi:type="dcterms:W3CDTF">2014-05-12T19:17:20Z</dcterms:modified>
</cp:coreProperties>
</file>