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482" r:id="rId2"/>
    <p:sldId id="521" r:id="rId3"/>
    <p:sldId id="517" r:id="rId4"/>
    <p:sldId id="492" r:id="rId5"/>
    <p:sldId id="539" r:id="rId6"/>
    <p:sldId id="516" r:id="rId7"/>
    <p:sldId id="524" r:id="rId8"/>
    <p:sldId id="523" r:id="rId9"/>
    <p:sldId id="531" r:id="rId10"/>
    <p:sldId id="525" r:id="rId11"/>
    <p:sldId id="534" r:id="rId12"/>
    <p:sldId id="535" r:id="rId13"/>
    <p:sldId id="530" r:id="rId14"/>
    <p:sldId id="536" r:id="rId15"/>
    <p:sldId id="532" r:id="rId16"/>
    <p:sldId id="533" r:id="rId17"/>
    <p:sldId id="487" r:id="rId18"/>
    <p:sldId id="537" r:id="rId19"/>
    <p:sldId id="467" r:id="rId20"/>
    <p:sldId id="510" r:id="rId21"/>
    <p:sldId id="432" r:id="rId22"/>
    <p:sldId id="442" r:id="rId23"/>
    <p:sldId id="446" r:id="rId24"/>
    <p:sldId id="447" r:id="rId25"/>
    <p:sldId id="507" r:id="rId26"/>
    <p:sldId id="445" r:id="rId27"/>
    <p:sldId id="527" r:id="rId28"/>
    <p:sldId id="493" r:id="rId29"/>
    <p:sldId id="441" r:id="rId30"/>
    <p:sldId id="469" r:id="rId31"/>
    <p:sldId id="506" r:id="rId32"/>
    <p:sldId id="457" r:id="rId33"/>
    <p:sldId id="505" r:id="rId34"/>
    <p:sldId id="528" r:id="rId35"/>
    <p:sldId id="514" r:id="rId36"/>
    <p:sldId id="472" r:id="rId37"/>
    <p:sldId id="538" r:id="rId38"/>
    <p:sldId id="397" r:id="rId39"/>
    <p:sldId id="459" r:id="rId40"/>
    <p:sldId id="513" r:id="rId41"/>
    <p:sldId id="473" r:id="rId42"/>
    <p:sldId id="494" r:id="rId43"/>
    <p:sldId id="453" r:id="rId44"/>
    <p:sldId id="476" r:id="rId45"/>
    <p:sldId id="474" r:id="rId46"/>
    <p:sldId id="478" r:id="rId47"/>
    <p:sldId id="479" r:id="rId48"/>
    <p:sldId id="402" r:id="rId49"/>
    <p:sldId id="423" r:id="rId50"/>
    <p:sldId id="321" r:id="rId51"/>
    <p:sldId id="500" r:id="rId52"/>
    <p:sldId id="347" r:id="rId53"/>
    <p:sldId id="501" r:id="rId54"/>
    <p:sldId id="285" r:id="rId55"/>
    <p:sldId id="273" r:id="rId56"/>
    <p:sldId id="491" r:id="rId57"/>
    <p:sldId id="490" r:id="rId58"/>
    <p:sldId id="350" r:id="rId59"/>
    <p:sldId id="320" r:id="rId60"/>
    <p:sldId id="489"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33CC33"/>
    <a:srgbClr val="FFFF00"/>
    <a:srgbClr val="FF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709" autoAdjust="0"/>
  </p:normalViewPr>
  <p:slideViewPr>
    <p:cSldViewPr>
      <p:cViewPr varScale="1">
        <p:scale>
          <a:sx n="66" d="100"/>
          <a:sy n="66" d="100"/>
        </p:scale>
        <p:origin x="-552" y="12"/>
      </p:cViewPr>
      <p:guideLst>
        <p:guide orient="horz" pos="2160"/>
        <p:guide pos="2880"/>
      </p:guideLst>
    </p:cSldViewPr>
  </p:slideViewPr>
  <p:outlineViewPr>
    <p:cViewPr>
      <p:scale>
        <a:sx n="33" d="100"/>
        <a:sy n="33" d="100"/>
      </p:scale>
      <p:origin x="0" y="16944"/>
    </p:cViewPr>
  </p:outlineViewPr>
  <p:notesTextViewPr>
    <p:cViewPr>
      <p:scale>
        <a:sx n="100" d="100"/>
        <a:sy n="100" d="100"/>
      </p:scale>
      <p:origin x="0" y="0"/>
    </p:cViewPr>
  </p:notesTextViewPr>
  <p:sorterViewPr>
    <p:cViewPr>
      <p:scale>
        <a:sx n="80" d="100"/>
        <a:sy n="80" d="100"/>
      </p:scale>
      <p:origin x="0" y="8658"/>
    </p:cViewPr>
  </p:sorterViewPr>
  <p:notesViewPr>
    <p:cSldViewPr>
      <p:cViewPr varScale="1">
        <p:scale>
          <a:sx n="53" d="100"/>
          <a:sy n="53" d="100"/>
        </p:scale>
        <p:origin x="-1842"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5D2AB5-0A0F-4CCA-B75A-C35DABF0224B}" type="datetimeFigureOut">
              <a:rPr lang="en-US" smtClean="0"/>
              <a:pPr/>
              <a:t>5/17/2012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D36416-DF4D-46F7-818D-E340349A3B2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60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6D36416-DF4D-46F7-818D-E340349A3B2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7ABD0B-D377-40E3-9A74-0560EB8D1FD5}" type="datetimeFigureOut">
              <a:rPr lang="en-US" smtClean="0"/>
              <a:pPr/>
              <a:t>5/17/2012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99903-2B0C-4F05-B2F9-D3FC633C4EC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BD0B-D377-40E3-9A74-0560EB8D1FD5}" type="datetimeFigureOut">
              <a:rPr lang="en-US" smtClean="0"/>
              <a:pPr/>
              <a:t>5/17/2012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99903-2B0C-4F05-B2F9-D3FC633C4EC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BD0B-D377-40E3-9A74-0560EB8D1FD5}" type="datetimeFigureOut">
              <a:rPr lang="en-US" smtClean="0"/>
              <a:pPr/>
              <a:t>5/17/2012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99903-2B0C-4F05-B2F9-D3FC633C4EC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BD0B-D377-40E3-9A74-0560EB8D1FD5}" type="datetimeFigureOut">
              <a:rPr lang="en-US" smtClean="0"/>
              <a:pPr/>
              <a:t>5/17/2012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99903-2B0C-4F05-B2F9-D3FC633C4EC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7ABD0B-D377-40E3-9A74-0560EB8D1FD5}" type="datetimeFigureOut">
              <a:rPr lang="en-US" smtClean="0"/>
              <a:pPr/>
              <a:t>5/17/2012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99903-2B0C-4F05-B2F9-D3FC633C4EC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7ABD0B-D377-40E3-9A74-0560EB8D1FD5}" type="datetimeFigureOut">
              <a:rPr lang="en-US" smtClean="0"/>
              <a:pPr/>
              <a:t>5/17/2012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99903-2B0C-4F05-B2F9-D3FC633C4EC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7ABD0B-D377-40E3-9A74-0560EB8D1FD5}" type="datetimeFigureOut">
              <a:rPr lang="en-US" smtClean="0"/>
              <a:pPr/>
              <a:t>5/17/2012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99903-2B0C-4F05-B2F9-D3FC633C4EC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7ABD0B-D377-40E3-9A74-0560EB8D1FD5}" type="datetimeFigureOut">
              <a:rPr lang="en-US" smtClean="0"/>
              <a:pPr/>
              <a:t>5/17/2012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99903-2B0C-4F05-B2F9-D3FC633C4EC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7ABD0B-D377-40E3-9A74-0560EB8D1FD5}" type="datetimeFigureOut">
              <a:rPr lang="en-US" smtClean="0"/>
              <a:pPr/>
              <a:t>5/17/2012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99903-2B0C-4F05-B2F9-D3FC633C4EC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7ABD0B-D377-40E3-9A74-0560EB8D1FD5}" type="datetimeFigureOut">
              <a:rPr lang="en-US" smtClean="0"/>
              <a:pPr/>
              <a:t>5/17/2012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99903-2B0C-4F05-B2F9-D3FC633C4EC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7ABD0B-D377-40E3-9A74-0560EB8D1FD5}" type="datetimeFigureOut">
              <a:rPr lang="en-US" smtClean="0"/>
              <a:pPr/>
              <a:t>5/17/2012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99903-2B0C-4F05-B2F9-D3FC633C4EC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7ABD0B-D377-40E3-9A74-0560EB8D1FD5}" type="datetimeFigureOut">
              <a:rPr lang="en-US" smtClean="0"/>
              <a:pPr/>
              <a:t>5/17/2012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99903-2B0C-4F05-B2F9-D3FC633C4EC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Glenn\My Documents\My Pictures\hannahtaro\New Folder\P2260967.JPG"/>
          <p:cNvPicPr>
            <a:picLocks noGrp="1" noChangeAspect="1" noChangeArrowheads="1"/>
          </p:cNvPicPr>
          <p:nvPr>
            <p:ph idx="1"/>
          </p:nvPr>
        </p:nvPicPr>
        <p:blipFill>
          <a:blip r:embed="rId3" cstate="print"/>
          <a:srcRect t="7778"/>
          <a:stretch>
            <a:fillRect/>
          </a:stretch>
        </p:blipFill>
        <p:spPr bwMode="auto">
          <a:xfrm>
            <a:off x="1" y="0"/>
            <a:ext cx="9144000" cy="6858000"/>
          </a:xfrm>
          <a:prstGeom prst="rect">
            <a:avLst/>
          </a:prstGeom>
          <a:noFill/>
        </p:spPr>
      </p:pic>
      <p:sp>
        <p:nvSpPr>
          <p:cNvPr id="6" name="TextBox 5"/>
          <p:cNvSpPr txBox="1"/>
          <p:nvPr/>
        </p:nvSpPr>
        <p:spPr>
          <a:xfrm>
            <a:off x="304800" y="4800600"/>
            <a:ext cx="8229600" cy="1692771"/>
          </a:xfrm>
          <a:prstGeom prst="rect">
            <a:avLst/>
          </a:prstGeom>
          <a:solidFill>
            <a:srgbClr val="FFFF66"/>
          </a:solidFill>
        </p:spPr>
        <p:txBody>
          <a:bodyPr wrap="square" rtlCol="0">
            <a:spAutoFit/>
          </a:bodyPr>
          <a:lstStyle/>
          <a:p>
            <a:pPr algn="ctr"/>
            <a:r>
              <a:rPr lang="en-US" sz="4800" b="1" i="1" dirty="0" smtClean="0"/>
              <a:t>Upland Taro Production</a:t>
            </a:r>
            <a:r>
              <a:rPr lang="en-US" sz="3600" b="1" dirty="0" smtClean="0"/>
              <a:t/>
            </a:r>
            <a:br>
              <a:rPr lang="en-US" sz="3600" b="1" dirty="0" smtClean="0"/>
            </a:br>
            <a:r>
              <a:rPr lang="en-US" sz="2800" b="1" i="1" dirty="0" smtClean="0"/>
              <a:t>by Glenn I. Teves, County Extension Agent</a:t>
            </a:r>
            <a:br>
              <a:rPr lang="en-US" sz="2800" b="1" i="1" dirty="0" smtClean="0"/>
            </a:br>
            <a:r>
              <a:rPr lang="en-US" sz="2800" b="1" i="1" dirty="0" smtClean="0"/>
              <a:t>UH CTAHR Cooperative Extension Service - Molokai</a:t>
            </a:r>
            <a:endParaRPr lang="en-US"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err="1" smtClean="0"/>
              <a:t>Huli</a:t>
            </a:r>
            <a:r>
              <a:rPr lang="en-US" sz="6000" dirty="0" smtClean="0"/>
              <a:t> = Taro Seed </a:t>
            </a:r>
            <a:endParaRPr lang="en-US" sz="6000" dirty="0"/>
          </a:p>
        </p:txBody>
      </p:sp>
      <p:pic>
        <p:nvPicPr>
          <p:cNvPr id="5122" name="Picture 2"/>
          <p:cNvPicPr>
            <a:picLocks noGrp="1" noChangeAspect="1" noChangeArrowheads="1"/>
          </p:cNvPicPr>
          <p:nvPr>
            <p:ph idx="1"/>
          </p:nvPr>
        </p:nvPicPr>
        <p:blipFill>
          <a:blip r:embed="rId3" cstate="print"/>
          <a:srcRect/>
          <a:stretch>
            <a:fillRect/>
          </a:stretch>
        </p:blipFill>
        <p:spPr bwMode="auto">
          <a:xfrm>
            <a:off x="1554691" y="1600200"/>
            <a:ext cx="6034617" cy="4525963"/>
          </a:xfrm>
          <a:prstGeom prst="rect">
            <a:avLst/>
          </a:prstGeom>
          <a:noFill/>
          <a:ln w="28575">
            <a:solidFill>
              <a:schemeClr val="tx1"/>
            </a:solidFill>
            <a:miter lim="800000"/>
            <a:headEnd/>
            <a:tailEnd/>
          </a:ln>
          <a:effectLst/>
        </p:spPr>
      </p:pic>
      <p:pic>
        <p:nvPicPr>
          <p:cNvPr id="4" name="Picture 3" descr="DSC00449.JPG"/>
          <p:cNvPicPr>
            <a:picLocks noChangeAspect="1"/>
          </p:cNvPicPr>
          <p:nvPr/>
        </p:nvPicPr>
        <p:blipFill>
          <a:blip r:embed="rId4" cstate="print"/>
          <a:srcRect t="8571" b="6349"/>
          <a:stretch>
            <a:fillRect/>
          </a:stretch>
        </p:blipFill>
        <p:spPr>
          <a:xfrm>
            <a:off x="990600" y="1371600"/>
            <a:ext cx="7010400" cy="51054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Identification Based On:</a:t>
            </a:r>
            <a:endParaRPr lang="en-US" dirty="0"/>
          </a:p>
        </p:txBody>
      </p:sp>
      <p:sp>
        <p:nvSpPr>
          <p:cNvPr id="3" name="Content Placeholder 2"/>
          <p:cNvSpPr>
            <a:spLocks noGrp="1"/>
          </p:cNvSpPr>
          <p:nvPr>
            <p:ph idx="1"/>
          </p:nvPr>
        </p:nvSpPr>
        <p:spPr>
          <a:xfrm>
            <a:off x="1066800" y="1295400"/>
            <a:ext cx="6705600" cy="5257799"/>
          </a:xfrm>
          <a:solidFill>
            <a:srgbClr val="FFFF66"/>
          </a:solidFill>
        </p:spPr>
        <p:txBody>
          <a:bodyPr>
            <a:noAutofit/>
          </a:bodyPr>
          <a:lstStyle/>
          <a:p>
            <a:r>
              <a:rPr lang="en-US" sz="3600" dirty="0" smtClean="0"/>
              <a:t>General characters – height, maturity, unique characteristics </a:t>
            </a:r>
          </a:p>
          <a:p>
            <a:r>
              <a:rPr lang="en-US" sz="3600" dirty="0" smtClean="0"/>
              <a:t>Leaf blade, shape, &amp; orientation</a:t>
            </a:r>
          </a:p>
          <a:p>
            <a:r>
              <a:rPr lang="en-US" sz="3600" dirty="0" err="1" smtClean="0"/>
              <a:t>Piko</a:t>
            </a:r>
            <a:r>
              <a:rPr lang="en-US" sz="3600" dirty="0" smtClean="0"/>
              <a:t> color </a:t>
            </a:r>
          </a:p>
          <a:p>
            <a:r>
              <a:rPr lang="en-US" sz="3600" dirty="0" smtClean="0"/>
              <a:t>Petiole and leaf edge (</a:t>
            </a:r>
            <a:r>
              <a:rPr lang="en-US" sz="3600" dirty="0" err="1" smtClean="0"/>
              <a:t>lihi</a:t>
            </a:r>
            <a:r>
              <a:rPr lang="en-US" sz="3600" dirty="0" smtClean="0"/>
              <a:t>) color</a:t>
            </a:r>
          </a:p>
          <a:p>
            <a:r>
              <a:rPr lang="en-US" sz="3600" dirty="0" smtClean="0"/>
              <a:t>Apex (</a:t>
            </a:r>
            <a:r>
              <a:rPr lang="en-US" sz="3600" dirty="0" err="1" smtClean="0"/>
              <a:t>kohina</a:t>
            </a:r>
            <a:r>
              <a:rPr lang="en-US" sz="3600" dirty="0" smtClean="0"/>
              <a:t>) color</a:t>
            </a:r>
          </a:p>
          <a:p>
            <a:r>
              <a:rPr lang="en-US" sz="3600" dirty="0" smtClean="0"/>
              <a:t>Corm fiber and skin color</a:t>
            </a:r>
          </a:p>
          <a:p>
            <a:r>
              <a:rPr lang="en-US" sz="3600" dirty="0" smtClean="0"/>
              <a:t>Inflorescence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3352800" cy="5821362"/>
          </a:xfrm>
        </p:spPr>
        <p:txBody>
          <a:bodyPr>
            <a:normAutofit/>
          </a:bodyPr>
          <a:lstStyle/>
          <a:p>
            <a:pPr algn="l"/>
            <a:r>
              <a:rPr lang="en-US" sz="3600" dirty="0" smtClean="0"/>
              <a:t>Leaf Shape – </a:t>
            </a:r>
            <a:br>
              <a:rPr lang="en-US" sz="3600" dirty="0" smtClean="0"/>
            </a:br>
            <a:r>
              <a:rPr lang="en-US" sz="3600" dirty="0" smtClean="0"/>
              <a:t>one of the characteristics used to identify a cultivar</a:t>
            </a:r>
            <a:endParaRPr lang="en-US" sz="3600" dirty="0"/>
          </a:p>
        </p:txBody>
      </p:sp>
      <p:pic>
        <p:nvPicPr>
          <p:cNvPr id="4" name="Content Placeholder 3" descr="IMG_1377.JPG"/>
          <p:cNvPicPr>
            <a:picLocks noGrp="1" noChangeAspect="1"/>
          </p:cNvPicPr>
          <p:nvPr>
            <p:ph idx="1"/>
          </p:nvPr>
        </p:nvPicPr>
        <p:blipFill>
          <a:blip r:embed="rId3" cstate="print"/>
          <a:stretch>
            <a:fillRect/>
          </a:stretch>
        </p:blipFill>
        <p:spPr>
          <a:xfrm>
            <a:off x="3505200" y="0"/>
            <a:ext cx="5638800" cy="6858000"/>
          </a:xfrm>
          <a:ln w="38100">
            <a:solidFill>
              <a:schemeClr val="tx1"/>
            </a:solid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Taro Families</a:t>
            </a:r>
            <a:endParaRPr lang="en-US" sz="5400" dirty="0"/>
          </a:p>
        </p:txBody>
      </p:sp>
      <p:sp>
        <p:nvSpPr>
          <p:cNvPr id="3" name="Content Placeholder 2"/>
          <p:cNvSpPr>
            <a:spLocks noGrp="1"/>
          </p:cNvSpPr>
          <p:nvPr>
            <p:ph idx="1"/>
          </p:nvPr>
        </p:nvSpPr>
        <p:spPr>
          <a:solidFill>
            <a:srgbClr val="FFFF66"/>
          </a:solidFill>
        </p:spPr>
        <p:txBody>
          <a:bodyPr/>
          <a:lstStyle/>
          <a:p>
            <a:r>
              <a:rPr lang="en-US" dirty="0" err="1" smtClean="0"/>
              <a:t>Mana</a:t>
            </a:r>
            <a:r>
              <a:rPr lang="en-US" dirty="0" smtClean="0"/>
              <a:t> (branching corms) – upland, drought tolerant, rubbery consistency, table or </a:t>
            </a:r>
            <a:r>
              <a:rPr lang="en-US" dirty="0" err="1" smtClean="0"/>
              <a:t>kulolo</a:t>
            </a:r>
            <a:endParaRPr lang="en-US" dirty="0" smtClean="0"/>
          </a:p>
          <a:p>
            <a:r>
              <a:rPr lang="en-US" dirty="0" err="1" smtClean="0"/>
              <a:t>Piko</a:t>
            </a:r>
            <a:r>
              <a:rPr lang="en-US" dirty="0" smtClean="0"/>
              <a:t> (unique leaf shape) – late maturing, can be stored, once very popular</a:t>
            </a:r>
          </a:p>
          <a:p>
            <a:r>
              <a:rPr lang="en-US" dirty="0" err="1" smtClean="0"/>
              <a:t>Lauloa</a:t>
            </a:r>
            <a:r>
              <a:rPr lang="en-US" dirty="0" smtClean="0"/>
              <a:t> (large leaf) – upland, drought-tolerant, large corms, non-acrid, table or </a:t>
            </a:r>
            <a:r>
              <a:rPr lang="en-US" dirty="0" err="1" smtClean="0"/>
              <a:t>kulolo</a:t>
            </a:r>
            <a:endParaRPr lang="en-US" dirty="0" smtClean="0"/>
          </a:p>
          <a:p>
            <a:r>
              <a:rPr lang="en-US" dirty="0" smtClean="0"/>
              <a:t>Lehua (reddish poi) – early maturing, dual-purpose, main poi variety, cannot be stored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87562"/>
          </a:xfrm>
          <a:solidFill>
            <a:srgbClr val="FFFF66"/>
          </a:solidFill>
        </p:spPr>
        <p:txBody>
          <a:bodyPr>
            <a:normAutofit fontScale="90000"/>
          </a:bodyPr>
          <a:lstStyle/>
          <a:p>
            <a:pPr algn="l"/>
            <a:r>
              <a:rPr lang="en-US" sz="4000" dirty="0" err="1" smtClean="0"/>
              <a:t>Mana</a:t>
            </a:r>
            <a:r>
              <a:rPr lang="en-US" sz="4000" dirty="0" smtClean="0"/>
              <a:t> </a:t>
            </a:r>
            <a:r>
              <a:rPr lang="en-US" sz="4000" dirty="0" err="1" smtClean="0"/>
              <a:t>ulu</a:t>
            </a:r>
            <a:r>
              <a:rPr lang="en-US" sz="4000" dirty="0" smtClean="0"/>
              <a:t> - </a:t>
            </a:r>
            <a:r>
              <a:rPr lang="en-US" sz="4000" dirty="0" err="1" smtClean="0"/>
              <a:t>Mana</a:t>
            </a:r>
            <a:r>
              <a:rPr lang="en-US" sz="4000" dirty="0" smtClean="0"/>
              <a:t> leaf can be identified as long &amp; skinny with upright habit and V connected  to the </a:t>
            </a:r>
            <a:r>
              <a:rPr lang="en-US" sz="4000" dirty="0" err="1" smtClean="0"/>
              <a:t>piko</a:t>
            </a:r>
            <a:r>
              <a:rPr lang="en-US" sz="4000" dirty="0" smtClean="0"/>
              <a:t>. Corms also will branch (</a:t>
            </a:r>
            <a:r>
              <a:rPr lang="en-US" sz="4000" dirty="0" err="1" smtClean="0"/>
              <a:t>mana</a:t>
            </a:r>
            <a:r>
              <a:rPr lang="en-US" sz="4000" dirty="0" smtClean="0"/>
              <a:t>).</a:t>
            </a:r>
            <a:endParaRPr lang="en-US" sz="4000" dirty="0"/>
          </a:p>
        </p:txBody>
      </p:sp>
      <p:pic>
        <p:nvPicPr>
          <p:cNvPr id="4" name="Picture 2" descr="C:\Documents and Settings\Glenn\My Documents\My Pictures\hannahtaro\New Folder\P2260967.JPG"/>
          <p:cNvPicPr>
            <a:picLocks noGrp="1" noChangeAspect="1" noChangeArrowheads="1"/>
          </p:cNvPicPr>
          <p:nvPr>
            <p:ph idx="1"/>
          </p:nvPr>
        </p:nvPicPr>
        <p:blipFill>
          <a:blip r:embed="rId3" cstate="print"/>
          <a:srcRect l="28536" t="7778" b="61169"/>
          <a:stretch>
            <a:fillRect/>
          </a:stretch>
        </p:blipFill>
        <p:spPr bwMode="auto">
          <a:xfrm>
            <a:off x="457200" y="2667000"/>
            <a:ext cx="8001000" cy="35052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a:solidFill>
            <a:srgbClr val="FFFF66"/>
          </a:solidFill>
        </p:spPr>
        <p:txBody>
          <a:bodyPr>
            <a:noAutofit/>
          </a:bodyPr>
          <a:lstStyle/>
          <a:p>
            <a:pPr algn="l"/>
            <a:r>
              <a:rPr lang="en-US" sz="3600" dirty="0" err="1" smtClean="0"/>
              <a:t>Mana</a:t>
            </a:r>
            <a:r>
              <a:rPr lang="en-US" sz="3600" dirty="0" smtClean="0"/>
              <a:t> </a:t>
            </a:r>
            <a:r>
              <a:rPr lang="en-US" sz="3600" dirty="0" err="1" smtClean="0"/>
              <a:t>ke’o</a:t>
            </a:r>
            <a:r>
              <a:rPr lang="en-US" sz="3600" dirty="0" smtClean="0"/>
              <a:t> </a:t>
            </a:r>
            <a:r>
              <a:rPr lang="en-US" sz="3600" dirty="0" err="1" smtClean="0"/>
              <a:t>ke’o</a:t>
            </a:r>
            <a:r>
              <a:rPr lang="en-US" sz="3600" dirty="0" smtClean="0"/>
              <a:t> – leaf edge (</a:t>
            </a:r>
            <a:r>
              <a:rPr lang="en-US" sz="3600" dirty="0" err="1" smtClean="0"/>
              <a:t>lihi</a:t>
            </a:r>
            <a:r>
              <a:rPr lang="en-US" sz="3600" dirty="0" smtClean="0"/>
              <a:t>) pinkish with white base. Light stripes.</a:t>
            </a:r>
            <a:endParaRPr lang="en-US" sz="3600" dirty="0"/>
          </a:p>
        </p:txBody>
      </p:sp>
      <p:pic>
        <p:nvPicPr>
          <p:cNvPr id="4" name="Content Placeholder 3" descr="taroorchids20089 248.jpg"/>
          <p:cNvPicPr>
            <a:picLocks noGrp="1" noChangeAspect="1"/>
          </p:cNvPicPr>
          <p:nvPr>
            <p:ph idx="1"/>
          </p:nvPr>
        </p:nvPicPr>
        <p:blipFill>
          <a:blip r:embed="rId3" cstate="print">
            <a:lum bright="-10000" contrast="-20000"/>
          </a:blip>
          <a:srcRect t="16836" b="24237"/>
          <a:stretch>
            <a:fillRect/>
          </a:stretch>
        </p:blipFill>
        <p:spPr>
          <a:xfrm>
            <a:off x="685800" y="2362200"/>
            <a:ext cx="7696199" cy="38862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66"/>
          </a:solidFill>
        </p:spPr>
        <p:txBody>
          <a:bodyPr>
            <a:noAutofit/>
          </a:bodyPr>
          <a:lstStyle/>
          <a:p>
            <a:pPr algn="l"/>
            <a:r>
              <a:rPr lang="en-US" sz="3600" dirty="0" err="1" smtClean="0"/>
              <a:t>Mana</a:t>
            </a:r>
            <a:r>
              <a:rPr lang="en-US" sz="3600" dirty="0" smtClean="0"/>
              <a:t> </a:t>
            </a:r>
            <a:r>
              <a:rPr lang="en-US" sz="3600" dirty="0" err="1" smtClean="0"/>
              <a:t>ke’oke’o</a:t>
            </a:r>
            <a:r>
              <a:rPr lang="en-US" sz="3600" dirty="0" smtClean="0"/>
              <a:t> - Buds (</a:t>
            </a:r>
            <a:r>
              <a:rPr lang="en-US" sz="3600" dirty="0" err="1" smtClean="0"/>
              <a:t>makamaka</a:t>
            </a:r>
            <a:r>
              <a:rPr lang="en-US" sz="3600" dirty="0" smtClean="0"/>
              <a:t>) in pairs on corm with pinkish stripes.</a:t>
            </a:r>
            <a:endParaRPr lang="en-US" sz="3600" dirty="0"/>
          </a:p>
        </p:txBody>
      </p:sp>
      <p:sp>
        <p:nvSpPr>
          <p:cNvPr id="3" name="Content Placeholder 2"/>
          <p:cNvSpPr>
            <a:spLocks noGrp="1"/>
          </p:cNvSpPr>
          <p:nvPr>
            <p:ph idx="1"/>
          </p:nvPr>
        </p:nvSpPr>
        <p:spPr/>
        <p:txBody>
          <a:bodyPr/>
          <a:lstStyle/>
          <a:p>
            <a:endParaRPr lang="en-US" dirty="0"/>
          </a:p>
        </p:txBody>
      </p:sp>
      <p:pic>
        <p:nvPicPr>
          <p:cNvPr id="1026" name="Picture 1" descr="summergarden2011 061.jpg"/>
          <p:cNvPicPr>
            <a:picLocks noChangeAspect="1" noChangeArrowheads="1"/>
          </p:cNvPicPr>
          <p:nvPr/>
        </p:nvPicPr>
        <p:blipFill>
          <a:blip r:embed="rId3" cstate="print"/>
          <a:srcRect l="6481" t="17198"/>
          <a:stretch>
            <a:fillRect/>
          </a:stretch>
        </p:blipFill>
        <p:spPr bwMode="auto">
          <a:xfrm>
            <a:off x="457200" y="1524000"/>
            <a:ext cx="82296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87562"/>
          </a:xfrm>
          <a:solidFill>
            <a:srgbClr val="FFFF66"/>
          </a:solidFill>
        </p:spPr>
        <p:txBody>
          <a:bodyPr>
            <a:noAutofit/>
          </a:bodyPr>
          <a:lstStyle/>
          <a:p>
            <a:pPr algn="l"/>
            <a:r>
              <a:rPr lang="en-US" sz="3600" dirty="0" smtClean="0"/>
              <a:t>Leaf Margin (</a:t>
            </a:r>
            <a:r>
              <a:rPr lang="en-US" sz="3600" dirty="0" err="1" smtClean="0"/>
              <a:t>Lihi</a:t>
            </a:r>
            <a:r>
              <a:rPr lang="en-US" sz="3600" dirty="0" smtClean="0"/>
              <a:t>) - </a:t>
            </a:r>
            <a:r>
              <a:rPr lang="en-US" sz="3600" dirty="0" err="1" smtClean="0"/>
              <a:t>Ele</a:t>
            </a:r>
            <a:r>
              <a:rPr lang="en-US" sz="3600" dirty="0" smtClean="0"/>
              <a:t> </a:t>
            </a:r>
            <a:r>
              <a:rPr lang="en-US" sz="3600" dirty="0" err="1" smtClean="0"/>
              <a:t>ele</a:t>
            </a:r>
            <a:r>
              <a:rPr lang="en-US" sz="3600" dirty="0" smtClean="0"/>
              <a:t> </a:t>
            </a:r>
            <a:r>
              <a:rPr lang="en-US" sz="3600" dirty="0" err="1" smtClean="0"/>
              <a:t>naioea</a:t>
            </a:r>
            <a:r>
              <a:rPr lang="en-US" sz="3600" dirty="0" smtClean="0"/>
              <a:t> broad greenish margins, purple </a:t>
            </a:r>
            <a:r>
              <a:rPr lang="en-US" sz="3600" dirty="0" err="1" smtClean="0"/>
              <a:t>kohina</a:t>
            </a:r>
            <a:r>
              <a:rPr lang="en-US" sz="3600" dirty="0" smtClean="0"/>
              <a:t> (ring) at base. Lilac-pink near </a:t>
            </a:r>
            <a:r>
              <a:rPr lang="en-US" sz="3600" dirty="0" err="1" smtClean="0"/>
              <a:t>kohina</a:t>
            </a:r>
            <a:r>
              <a:rPr lang="en-US" sz="3600" dirty="0" smtClean="0"/>
              <a:t> for 3-4 cm upward.</a:t>
            </a:r>
            <a:endParaRPr lang="en-US" sz="3600" dirty="0"/>
          </a:p>
        </p:txBody>
      </p:sp>
      <p:pic>
        <p:nvPicPr>
          <p:cNvPr id="5" name="Content Placeholder 4" descr="P6070930.JPG"/>
          <p:cNvPicPr>
            <a:picLocks noGrp="1" noChangeAspect="1"/>
          </p:cNvPicPr>
          <p:nvPr>
            <p:ph idx="1"/>
          </p:nvPr>
        </p:nvPicPr>
        <p:blipFill>
          <a:blip r:embed="rId3" cstate="print"/>
          <a:srcRect t="13217"/>
          <a:stretch>
            <a:fillRect/>
          </a:stretch>
        </p:blipFill>
        <p:spPr>
          <a:xfrm>
            <a:off x="1143000" y="2819400"/>
            <a:ext cx="6934200" cy="350520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Lauloa</a:t>
            </a:r>
            <a:r>
              <a:rPr lang="en-US" dirty="0" smtClean="0"/>
              <a:t> – Drought-Tolerant</a:t>
            </a:r>
            <a:endParaRPr lang="en-US" dirty="0"/>
          </a:p>
        </p:txBody>
      </p:sp>
      <p:pic>
        <p:nvPicPr>
          <p:cNvPr id="4" name="Content Placeholder 3" descr="taroks212 001.jpg"/>
          <p:cNvPicPr>
            <a:picLocks noGrp="1" noChangeAspect="1"/>
          </p:cNvPicPr>
          <p:nvPr>
            <p:ph idx="1"/>
          </p:nvPr>
        </p:nvPicPr>
        <p:blipFill>
          <a:blip r:embed="rId3" cstate="print"/>
          <a:srcRect t="5051" b="4034"/>
          <a:stretch>
            <a:fillRect/>
          </a:stretch>
        </p:blipFill>
        <p:spPr>
          <a:xfrm>
            <a:off x="1371600" y="1676400"/>
            <a:ext cx="6553199" cy="4267200"/>
          </a:xfrm>
          <a:ln w="38100">
            <a:solidFill>
              <a:schemeClr val="tx1"/>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err="1" smtClean="0"/>
              <a:t>Lauloa</a:t>
            </a:r>
            <a:r>
              <a:rPr lang="en-US" sz="5400" dirty="0" smtClean="0"/>
              <a:t> </a:t>
            </a:r>
            <a:r>
              <a:rPr lang="en-US" sz="5400" dirty="0" err="1" smtClean="0"/>
              <a:t>eleele</a:t>
            </a:r>
            <a:r>
              <a:rPr lang="en-US" sz="5400" dirty="0" smtClean="0"/>
              <a:t> </a:t>
            </a:r>
            <a:r>
              <a:rPr lang="en-US" sz="5400" dirty="0" err="1" smtClean="0"/>
              <a:t>ula</a:t>
            </a:r>
            <a:endParaRPr lang="en-US" sz="5400" dirty="0"/>
          </a:p>
        </p:txBody>
      </p:sp>
      <p:pic>
        <p:nvPicPr>
          <p:cNvPr id="4" name="Content Placeholder 3" descr="DSC07383.JPG"/>
          <p:cNvPicPr>
            <a:picLocks noGrp="1" noChangeAspect="1"/>
          </p:cNvPicPr>
          <p:nvPr>
            <p:ph idx="1"/>
          </p:nvPr>
        </p:nvPicPr>
        <p:blipFill>
          <a:blip r:embed="rId3" cstate="print"/>
          <a:srcRect l="6122" t="7812" r="4082" b="3125"/>
          <a:stretch>
            <a:fillRect/>
          </a:stretch>
        </p:blipFill>
        <p:spPr>
          <a:xfrm>
            <a:off x="1219200" y="1524000"/>
            <a:ext cx="6705600" cy="4648200"/>
          </a:xfrm>
          <a:ln w="38100">
            <a:solidFill>
              <a:schemeClr val="tx1"/>
            </a:solid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In the Beginning …</a:t>
            </a:r>
            <a:endParaRPr lang="en-US" sz="4800" b="1" dirty="0"/>
          </a:p>
        </p:txBody>
      </p:sp>
      <p:sp>
        <p:nvSpPr>
          <p:cNvPr id="3" name="Content Placeholder 2"/>
          <p:cNvSpPr>
            <a:spLocks noGrp="1"/>
          </p:cNvSpPr>
          <p:nvPr>
            <p:ph idx="1"/>
          </p:nvPr>
        </p:nvSpPr>
        <p:spPr>
          <a:xfrm>
            <a:off x="685800" y="1524000"/>
            <a:ext cx="7696200" cy="4602163"/>
          </a:xfrm>
          <a:solidFill>
            <a:srgbClr val="FFFF66"/>
          </a:solidFill>
          <a:ln w="28575">
            <a:noFill/>
          </a:ln>
        </p:spPr>
        <p:txBody>
          <a:bodyPr>
            <a:noAutofit/>
          </a:bodyPr>
          <a:lstStyle/>
          <a:p>
            <a:pPr>
              <a:buNone/>
            </a:pPr>
            <a:r>
              <a:rPr lang="en-US" sz="3300" dirty="0" smtClean="0"/>
              <a:t>	Taro originated in the Indo-Malaysian Peninsula over 50,000 years ago. Domestication in the Western Pacific occurred independently in many areas prior to Polynesian arrival. Grown in Hawaii for 2000 years, many cultivars are based on mutations. All Hawaiian cultivars can be narrowed to 4-5 original introductions, based on genetic mapping.</a:t>
            </a:r>
            <a:endParaRPr lang="en-US" sz="3300" i="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Eleele</a:t>
            </a:r>
            <a:r>
              <a:rPr lang="en-US" dirty="0" smtClean="0"/>
              <a:t> </a:t>
            </a:r>
            <a:r>
              <a:rPr lang="en-US" dirty="0" err="1" smtClean="0"/>
              <a:t>makoko</a:t>
            </a:r>
            <a:r>
              <a:rPr lang="en-US" dirty="0" smtClean="0"/>
              <a:t> </a:t>
            </a:r>
            <a:endParaRPr lang="en-US" dirty="0"/>
          </a:p>
        </p:txBody>
      </p:sp>
      <p:pic>
        <p:nvPicPr>
          <p:cNvPr id="4" name="Content Placeholder 3" descr="DSC07483.JPG"/>
          <p:cNvPicPr>
            <a:picLocks noGrp="1" noChangeAspect="1"/>
          </p:cNvPicPr>
          <p:nvPr>
            <p:ph idx="1"/>
          </p:nvPr>
        </p:nvPicPr>
        <p:blipFill>
          <a:blip r:embed="rId3" cstate="print"/>
          <a:stretch>
            <a:fillRect/>
          </a:stretch>
        </p:blipFill>
        <p:spPr>
          <a:xfrm>
            <a:off x="1524000" y="1600200"/>
            <a:ext cx="6034617" cy="4525963"/>
          </a:xfrm>
          <a:ln w="28575">
            <a:solidFill>
              <a:schemeClr val="tx1"/>
            </a:solid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Preserving </a:t>
            </a:r>
            <a:r>
              <a:rPr lang="en-US" sz="5400" dirty="0" err="1" smtClean="0"/>
              <a:t>Huli</a:t>
            </a:r>
            <a:endParaRPr lang="en-US" sz="5400" dirty="0"/>
          </a:p>
        </p:txBody>
      </p:sp>
      <p:sp>
        <p:nvSpPr>
          <p:cNvPr id="3" name="Content Placeholder 2"/>
          <p:cNvSpPr>
            <a:spLocks noGrp="1"/>
          </p:cNvSpPr>
          <p:nvPr>
            <p:ph idx="1"/>
          </p:nvPr>
        </p:nvSpPr>
        <p:spPr>
          <a:xfrm>
            <a:off x="838200" y="1600200"/>
            <a:ext cx="7543800" cy="4191001"/>
          </a:xfrm>
          <a:solidFill>
            <a:srgbClr val="FFFF66"/>
          </a:solidFill>
        </p:spPr>
        <p:txBody>
          <a:bodyPr>
            <a:normAutofit/>
          </a:bodyPr>
          <a:lstStyle/>
          <a:p>
            <a:pPr>
              <a:buNone/>
            </a:pPr>
            <a:r>
              <a:rPr lang="en-US" sz="4400" dirty="0" smtClean="0"/>
              <a:t>	The key to preserving planting material is to prepare a new planting area </a:t>
            </a:r>
            <a:r>
              <a:rPr lang="en-US" sz="4400" u="sng" dirty="0" smtClean="0"/>
              <a:t>before</a:t>
            </a:r>
            <a:r>
              <a:rPr lang="en-US" sz="4400" dirty="0" smtClean="0"/>
              <a:t> you harvest. This is critical. Another way is to grow </a:t>
            </a:r>
            <a:r>
              <a:rPr lang="en-US" sz="4400" dirty="0" err="1" smtClean="0"/>
              <a:t>huli</a:t>
            </a:r>
            <a:r>
              <a:rPr lang="en-US" sz="4400" dirty="0" smtClean="0"/>
              <a:t> for planting material.</a:t>
            </a:r>
            <a:endParaRPr lang="en-US" sz="4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Growing </a:t>
            </a:r>
            <a:r>
              <a:rPr lang="en-US" dirty="0" err="1" smtClean="0"/>
              <a:t>Huli</a:t>
            </a:r>
            <a:r>
              <a:rPr lang="en-US" dirty="0" smtClean="0"/>
              <a:t>  (Center)</a:t>
            </a:r>
            <a:endParaRPr lang="en-US" dirty="0"/>
          </a:p>
        </p:txBody>
      </p:sp>
      <p:pic>
        <p:nvPicPr>
          <p:cNvPr id="4" name="Content Placeholder 3" descr="P3260991.JPG"/>
          <p:cNvPicPr>
            <a:picLocks noGrp="1" noChangeAspect="1"/>
          </p:cNvPicPr>
          <p:nvPr>
            <p:ph idx="1"/>
          </p:nvPr>
        </p:nvPicPr>
        <p:blipFill>
          <a:blip r:embed="rId3" cstate="print"/>
          <a:stretch>
            <a:fillRect/>
          </a:stretch>
        </p:blipFill>
        <p:spPr>
          <a:xfrm>
            <a:off x="1554691" y="1600200"/>
            <a:ext cx="6034617" cy="4525963"/>
          </a:xfrm>
          <a:ln w="28575">
            <a:solidFill>
              <a:schemeClr val="tx1"/>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Uniform </a:t>
            </a:r>
            <a:r>
              <a:rPr lang="en-US" sz="5400" dirty="0" err="1" smtClean="0"/>
              <a:t>Huli</a:t>
            </a:r>
            <a:endParaRPr lang="en-US" sz="5400" dirty="0"/>
          </a:p>
        </p:txBody>
      </p:sp>
      <p:sp>
        <p:nvSpPr>
          <p:cNvPr id="3" name="Content Placeholder 2"/>
          <p:cNvSpPr>
            <a:spLocks noGrp="1"/>
          </p:cNvSpPr>
          <p:nvPr>
            <p:ph idx="1"/>
          </p:nvPr>
        </p:nvSpPr>
        <p:spPr>
          <a:xfrm>
            <a:off x="914400" y="1524001"/>
            <a:ext cx="7315200" cy="4572000"/>
          </a:xfrm>
          <a:solidFill>
            <a:srgbClr val="FFFF66"/>
          </a:solidFill>
        </p:spPr>
        <p:txBody>
          <a:bodyPr>
            <a:normAutofit/>
          </a:bodyPr>
          <a:lstStyle/>
          <a:p>
            <a:pPr>
              <a:buNone/>
              <a:tabLst>
                <a:tab pos="5080000" algn="l"/>
              </a:tabLst>
            </a:pPr>
            <a:r>
              <a:rPr lang="en-US" sz="3600" dirty="0" smtClean="0"/>
              <a:t>	</a:t>
            </a:r>
            <a:r>
              <a:rPr lang="en-US" sz="4000" dirty="0" smtClean="0"/>
              <a:t>Sort </a:t>
            </a:r>
            <a:r>
              <a:rPr lang="en-US" sz="4000" dirty="0" err="1" smtClean="0"/>
              <a:t>huli</a:t>
            </a:r>
            <a:r>
              <a:rPr lang="en-US" sz="4000" dirty="0" smtClean="0"/>
              <a:t> by size. When using drip irrigation for home use, plant smallest </a:t>
            </a:r>
            <a:r>
              <a:rPr lang="en-US" sz="4000" dirty="0" err="1" smtClean="0"/>
              <a:t>huli</a:t>
            </a:r>
            <a:r>
              <a:rPr lang="en-US" sz="4000" dirty="0" smtClean="0"/>
              <a:t> closest to water source then plant next largest and so on.  Harvest largest from end of line, then tie up line to irrigate the remainder.</a:t>
            </a:r>
            <a:endParaRPr lang="en-US" sz="4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Planting Material</a:t>
            </a:r>
            <a:endParaRPr lang="en-US" sz="5400" dirty="0"/>
          </a:p>
        </p:txBody>
      </p:sp>
      <p:sp>
        <p:nvSpPr>
          <p:cNvPr id="3" name="Content Placeholder 2"/>
          <p:cNvSpPr>
            <a:spLocks noGrp="1"/>
          </p:cNvSpPr>
          <p:nvPr>
            <p:ph idx="1"/>
          </p:nvPr>
        </p:nvSpPr>
        <p:spPr>
          <a:xfrm>
            <a:off x="457200" y="1600201"/>
            <a:ext cx="8229600" cy="4267200"/>
          </a:xfrm>
          <a:solidFill>
            <a:srgbClr val="FFFF66"/>
          </a:solidFill>
          <a:ln w="28575">
            <a:noFill/>
          </a:ln>
        </p:spPr>
        <p:txBody>
          <a:bodyPr/>
          <a:lstStyle/>
          <a:p>
            <a:pPr>
              <a:buNone/>
            </a:pPr>
            <a:r>
              <a:rPr lang="en-US" b="1" dirty="0" smtClean="0"/>
              <a:t>	</a:t>
            </a:r>
            <a:r>
              <a:rPr lang="en-US" sz="4000" b="1" dirty="0" smtClean="0"/>
              <a:t>Only two ways to have planting material available year-round:</a:t>
            </a:r>
          </a:p>
          <a:p>
            <a:pPr marL="514350" indent="-514350">
              <a:buFont typeface="+mj-lt"/>
              <a:buAutoNum type="arabicPeriod"/>
            </a:pPr>
            <a:r>
              <a:rPr lang="en-US" sz="4000" i="1" dirty="0" smtClean="0"/>
              <a:t>Grow Your Own – Always set aside a few rows for planting material.</a:t>
            </a:r>
          </a:p>
          <a:p>
            <a:pPr marL="514350" indent="-514350">
              <a:buFont typeface="+mj-lt"/>
              <a:buAutoNum type="arabicPeriod"/>
            </a:pPr>
            <a:r>
              <a:rPr lang="en-US" sz="4000" i="1" dirty="0" smtClean="0"/>
              <a:t>Develop a network of growers who share planting material. </a:t>
            </a:r>
            <a:endParaRPr lang="en-US" sz="40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Planting</a:t>
            </a:r>
            <a:endParaRPr lang="en-US" sz="6000" dirty="0"/>
          </a:p>
        </p:txBody>
      </p:sp>
      <p:pic>
        <p:nvPicPr>
          <p:cNvPr id="6" name="Content Placeholder 5" descr="farming2005 078.jpg"/>
          <p:cNvPicPr>
            <a:picLocks noGrp="1" noChangeAspect="1"/>
          </p:cNvPicPr>
          <p:nvPr>
            <p:ph idx="1"/>
          </p:nvPr>
        </p:nvPicPr>
        <p:blipFill>
          <a:blip r:embed="rId3" cstate="print"/>
          <a:srcRect t="25254"/>
          <a:stretch>
            <a:fillRect/>
          </a:stretch>
        </p:blipFill>
        <p:spPr>
          <a:xfrm>
            <a:off x="1143000" y="1600200"/>
            <a:ext cx="6934199" cy="4525963"/>
          </a:xfrm>
          <a:ln w="38100">
            <a:solidFill>
              <a:schemeClr val="tx1"/>
            </a:solid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Wetland Poi Varieties</a:t>
            </a:r>
            <a:endParaRPr lang="en-US" sz="5400" dirty="0"/>
          </a:p>
        </p:txBody>
      </p:sp>
      <p:sp>
        <p:nvSpPr>
          <p:cNvPr id="3" name="Content Placeholder 2"/>
          <p:cNvSpPr>
            <a:spLocks noGrp="1"/>
          </p:cNvSpPr>
          <p:nvPr>
            <p:ph idx="1"/>
          </p:nvPr>
        </p:nvSpPr>
        <p:spPr>
          <a:solidFill>
            <a:srgbClr val="FFFF66"/>
          </a:solidFill>
          <a:ln w="28575">
            <a:solidFill>
              <a:schemeClr val="tx1"/>
            </a:solidFill>
          </a:ln>
        </p:spPr>
        <p:txBody>
          <a:bodyPr>
            <a:normAutofit/>
          </a:bodyPr>
          <a:lstStyle/>
          <a:p>
            <a:endParaRPr lang="en-US" sz="1300" b="1" dirty="0" smtClean="0"/>
          </a:p>
          <a:p>
            <a:r>
              <a:rPr lang="en-US" b="1" dirty="0" smtClean="0"/>
              <a:t>Maui Lehua </a:t>
            </a:r>
            <a:r>
              <a:rPr lang="en-US" dirty="0" smtClean="0"/>
              <a:t>– purple poi, early maturing, poor storage in field due to rot. (Hanalei)</a:t>
            </a:r>
          </a:p>
          <a:p>
            <a:r>
              <a:rPr lang="en-US" b="1" dirty="0" err="1" smtClean="0"/>
              <a:t>Moi</a:t>
            </a:r>
            <a:r>
              <a:rPr lang="en-US" dirty="0" smtClean="0"/>
              <a:t> – excellent taste, can be stored in field, whitish poi, medium maturity. (Maui, Oahu)</a:t>
            </a:r>
          </a:p>
          <a:p>
            <a:r>
              <a:rPr lang="en-US" b="1" dirty="0" err="1" smtClean="0"/>
              <a:t>Piko</a:t>
            </a:r>
            <a:r>
              <a:rPr lang="en-US" b="1" dirty="0" smtClean="0"/>
              <a:t> </a:t>
            </a:r>
            <a:r>
              <a:rPr lang="en-US" b="1" dirty="0" err="1" smtClean="0"/>
              <a:t>uaua</a:t>
            </a:r>
            <a:r>
              <a:rPr lang="en-US" b="1" dirty="0" smtClean="0"/>
              <a:t> </a:t>
            </a:r>
            <a:r>
              <a:rPr lang="en-US" dirty="0" smtClean="0"/>
              <a:t>– grey poi, can be stored in field, dense corms, late maturity. (</a:t>
            </a:r>
            <a:r>
              <a:rPr lang="en-US" dirty="0" err="1" smtClean="0"/>
              <a:t>Waipio</a:t>
            </a:r>
            <a:r>
              <a:rPr lang="en-US" dirty="0" smtClean="0"/>
              <a:t>)</a:t>
            </a:r>
          </a:p>
          <a:p>
            <a:r>
              <a:rPr lang="en-US" b="1" dirty="0" err="1" smtClean="0"/>
              <a:t>Api’i</a:t>
            </a:r>
            <a:r>
              <a:rPr lang="en-US" b="1" dirty="0" smtClean="0"/>
              <a:t> </a:t>
            </a:r>
            <a:r>
              <a:rPr lang="en-US" dirty="0" smtClean="0"/>
              <a:t>– dense, grey poi (</a:t>
            </a:r>
            <a:r>
              <a:rPr lang="en-US" dirty="0" err="1" smtClean="0"/>
              <a:t>Waipio</a:t>
            </a:r>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err="1" smtClean="0"/>
              <a:t>Moi</a:t>
            </a:r>
            <a:r>
              <a:rPr lang="en-US" sz="4800" dirty="0" smtClean="0"/>
              <a:t> Varieties</a:t>
            </a:r>
            <a:endParaRPr lang="en-US" sz="4800" dirty="0"/>
          </a:p>
        </p:txBody>
      </p:sp>
      <p:pic>
        <p:nvPicPr>
          <p:cNvPr id="6" name="Content Placeholder 5" descr="taroks212 021.jpg"/>
          <p:cNvPicPr>
            <a:picLocks noGrp="1" noChangeAspect="1"/>
          </p:cNvPicPr>
          <p:nvPr>
            <p:ph idx="1"/>
          </p:nvPr>
        </p:nvPicPr>
        <p:blipFill>
          <a:blip r:embed="rId3" cstate="print"/>
          <a:srcRect l="5805"/>
          <a:stretch>
            <a:fillRect/>
          </a:stretch>
        </p:blipFill>
        <p:spPr>
          <a:xfrm>
            <a:off x="1524000" y="1524000"/>
            <a:ext cx="6141508" cy="4724400"/>
          </a:xfrm>
          <a:ln w="28575">
            <a:solidFill>
              <a:schemeClr val="tx1"/>
            </a:solid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143000"/>
          </a:xfrm>
        </p:spPr>
        <p:txBody>
          <a:bodyPr>
            <a:normAutofit/>
          </a:bodyPr>
          <a:lstStyle/>
          <a:p>
            <a:r>
              <a:rPr lang="en-US" b="1" dirty="0" smtClean="0"/>
              <a:t>Maui Lehua = Lehua </a:t>
            </a:r>
            <a:r>
              <a:rPr lang="en-US" b="1" dirty="0" err="1" smtClean="0"/>
              <a:t>maoli</a:t>
            </a:r>
            <a:r>
              <a:rPr lang="en-US" b="1" dirty="0" smtClean="0"/>
              <a:t> hybrid</a:t>
            </a:r>
            <a:endParaRPr lang="en-US" b="1"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990600" y="1600200"/>
            <a:ext cx="7086600" cy="4525963"/>
          </a:xfrm>
          <a:prstGeom prst="rect">
            <a:avLst/>
          </a:prstGeom>
          <a:noFill/>
          <a:ln w="38100">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Cultivars to Grow</a:t>
            </a:r>
            <a:endParaRPr lang="en-US" dirty="0"/>
          </a:p>
        </p:txBody>
      </p:sp>
      <p:sp>
        <p:nvSpPr>
          <p:cNvPr id="3" name="Content Placeholder 2"/>
          <p:cNvSpPr>
            <a:spLocks noGrp="1"/>
          </p:cNvSpPr>
          <p:nvPr>
            <p:ph idx="1"/>
          </p:nvPr>
        </p:nvSpPr>
        <p:spPr>
          <a:xfrm>
            <a:off x="457200" y="1371600"/>
            <a:ext cx="8229600" cy="4754563"/>
          </a:xfrm>
          <a:solidFill>
            <a:srgbClr val="FFFF66"/>
          </a:solidFill>
        </p:spPr>
        <p:txBody>
          <a:bodyPr>
            <a:normAutofit lnSpcReduction="10000"/>
          </a:bodyPr>
          <a:lstStyle/>
          <a:p>
            <a:pPr>
              <a:buNone/>
            </a:pPr>
            <a:r>
              <a:rPr lang="en-US" sz="3600" dirty="0" smtClean="0"/>
              <a:t>Depends on:</a:t>
            </a:r>
          </a:p>
          <a:p>
            <a:r>
              <a:rPr lang="en-US" sz="3600" dirty="0" smtClean="0"/>
              <a:t>Growing conditions</a:t>
            </a:r>
          </a:p>
          <a:p>
            <a:r>
              <a:rPr lang="en-US" sz="3600" dirty="0" smtClean="0"/>
              <a:t>Use – poi, table, </a:t>
            </a:r>
            <a:r>
              <a:rPr lang="en-US" sz="3600" dirty="0" err="1" smtClean="0"/>
              <a:t>kulolo</a:t>
            </a:r>
            <a:r>
              <a:rPr lang="en-US" sz="3600" dirty="0" smtClean="0"/>
              <a:t>, or leaf</a:t>
            </a:r>
          </a:p>
          <a:p>
            <a:r>
              <a:rPr lang="en-US" sz="3600" dirty="0" smtClean="0"/>
              <a:t>Luau – Bun long preferred, but any works</a:t>
            </a:r>
          </a:p>
          <a:p>
            <a:r>
              <a:rPr lang="en-US" sz="3600" dirty="0" smtClean="0"/>
              <a:t>Home use – any variety can fit</a:t>
            </a:r>
          </a:p>
          <a:p>
            <a:r>
              <a:rPr lang="en-US" sz="3600" dirty="0" smtClean="0"/>
              <a:t>Early and late varieties – can have taro over a longer period of time.</a:t>
            </a:r>
          </a:p>
          <a:p>
            <a:r>
              <a:rPr lang="en-US" sz="3600" dirty="0" smtClean="0"/>
              <a:t>Availability of planting material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Growing Systems</a:t>
            </a:r>
            <a:endParaRPr lang="en-US" sz="4800" dirty="0"/>
          </a:p>
        </p:txBody>
      </p:sp>
      <p:sp>
        <p:nvSpPr>
          <p:cNvPr id="3" name="Content Placeholder 2"/>
          <p:cNvSpPr>
            <a:spLocks noGrp="1"/>
          </p:cNvSpPr>
          <p:nvPr>
            <p:ph idx="1"/>
          </p:nvPr>
        </p:nvSpPr>
        <p:spPr>
          <a:solidFill>
            <a:srgbClr val="FFFF66"/>
          </a:solidFill>
        </p:spPr>
        <p:txBody>
          <a:bodyPr>
            <a:normAutofit/>
          </a:bodyPr>
          <a:lstStyle/>
          <a:p>
            <a:r>
              <a:rPr lang="en-US" sz="3600" dirty="0" smtClean="0"/>
              <a:t>Wetland (</a:t>
            </a:r>
            <a:r>
              <a:rPr lang="en-US" sz="3600" dirty="0" err="1" smtClean="0"/>
              <a:t>lo’i</a:t>
            </a:r>
            <a:r>
              <a:rPr lang="en-US" sz="3600" dirty="0" smtClean="0"/>
              <a:t>) – a water pass-through system where corms are submerged. Slower maturing. </a:t>
            </a:r>
          </a:p>
          <a:p>
            <a:endParaRPr lang="en-US" sz="1400" dirty="0" smtClean="0"/>
          </a:p>
          <a:p>
            <a:r>
              <a:rPr lang="en-US" sz="3600" dirty="0" smtClean="0"/>
              <a:t>Upland (mala) – a planting system that’s usually rain-fed and utilizes soil and mulch as growing media. Usually faster maturing.</a:t>
            </a:r>
          </a:p>
          <a:p>
            <a:pPr>
              <a:buNone/>
            </a:pP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Luau = leaf</a:t>
            </a:r>
            <a:endParaRPr lang="en-US" sz="6000" dirty="0"/>
          </a:p>
        </p:txBody>
      </p:sp>
      <p:pic>
        <p:nvPicPr>
          <p:cNvPr id="4" name="Content Placeholder 3" descr="tarospring06060.JPG"/>
          <p:cNvPicPr>
            <a:picLocks noGrp="1" noChangeAspect="1"/>
          </p:cNvPicPr>
          <p:nvPr>
            <p:ph idx="1"/>
          </p:nvPr>
        </p:nvPicPr>
        <p:blipFill>
          <a:blip r:embed="rId3" cstate="print"/>
          <a:stretch>
            <a:fillRect/>
          </a:stretch>
        </p:blipFill>
        <p:spPr>
          <a:xfrm>
            <a:off x="838200" y="1524000"/>
            <a:ext cx="7787217" cy="4800600"/>
          </a:xfrm>
          <a:ln w="38100">
            <a:solidFill>
              <a:schemeClr val="tx1"/>
            </a:solid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Taro Cycle - Upland</a:t>
            </a:r>
            <a:endParaRPr lang="en-US" sz="5400" dirty="0"/>
          </a:p>
        </p:txBody>
      </p:sp>
      <p:pic>
        <p:nvPicPr>
          <p:cNvPr id="4" name="Content Placeholder 3" descr="tarocycle 004.jpg"/>
          <p:cNvPicPr>
            <a:picLocks noGrp="1" noChangeAspect="1"/>
          </p:cNvPicPr>
          <p:nvPr>
            <p:ph idx="1"/>
          </p:nvPr>
        </p:nvPicPr>
        <p:blipFill>
          <a:blip r:embed="rId3" cstate="print"/>
          <a:srcRect t="24202" b="15819"/>
          <a:stretch>
            <a:fillRect/>
          </a:stretch>
        </p:blipFill>
        <p:spPr>
          <a:xfrm>
            <a:off x="838200" y="1447800"/>
            <a:ext cx="7619999" cy="4876800"/>
          </a:xfrm>
          <a:ln w="28575">
            <a:solidFill>
              <a:schemeClr val="tx1"/>
            </a:solid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Growth Cycle</a:t>
            </a:r>
            <a:endParaRPr lang="en-US" sz="5400" dirty="0"/>
          </a:p>
        </p:txBody>
      </p:sp>
      <p:sp>
        <p:nvSpPr>
          <p:cNvPr id="3" name="Content Placeholder 2"/>
          <p:cNvSpPr>
            <a:spLocks noGrp="1"/>
          </p:cNvSpPr>
          <p:nvPr>
            <p:ph idx="1"/>
          </p:nvPr>
        </p:nvSpPr>
        <p:spPr>
          <a:solidFill>
            <a:srgbClr val="FFFF66"/>
          </a:solidFill>
        </p:spPr>
        <p:txBody>
          <a:bodyPr/>
          <a:lstStyle/>
          <a:p>
            <a:pPr marL="514350" indent="-514350">
              <a:buNone/>
            </a:pPr>
            <a:r>
              <a:rPr lang="en-US" sz="3600" dirty="0" smtClean="0"/>
              <a:t>	Example – </a:t>
            </a:r>
            <a:r>
              <a:rPr lang="en-US" sz="3600" dirty="0" err="1" smtClean="0"/>
              <a:t>Mana</a:t>
            </a:r>
            <a:r>
              <a:rPr lang="en-US" sz="3600" dirty="0" smtClean="0"/>
              <a:t> </a:t>
            </a:r>
            <a:r>
              <a:rPr lang="en-US" sz="3600" dirty="0" err="1" smtClean="0"/>
              <a:t>ulu</a:t>
            </a:r>
            <a:r>
              <a:rPr lang="en-US" sz="3600" dirty="0" smtClean="0"/>
              <a:t>: 8 month cycle</a:t>
            </a:r>
          </a:p>
          <a:p>
            <a:pPr marL="514350" indent="-514350"/>
            <a:r>
              <a:rPr lang="en-US" sz="3600" dirty="0" smtClean="0"/>
              <a:t>Month 1: Plant </a:t>
            </a:r>
            <a:r>
              <a:rPr lang="en-US" sz="3600" dirty="0" err="1" smtClean="0"/>
              <a:t>huli</a:t>
            </a:r>
            <a:r>
              <a:rPr lang="en-US" sz="3600" dirty="0" smtClean="0"/>
              <a:t> – weed control</a:t>
            </a:r>
          </a:p>
          <a:p>
            <a:pPr marL="514350" indent="-514350"/>
            <a:r>
              <a:rPr lang="en-US" sz="3600" dirty="0" smtClean="0"/>
              <a:t>Month 2-5: Active vegetative growth - plant can grow to 6+ feet</a:t>
            </a:r>
          </a:p>
          <a:p>
            <a:pPr marL="514350" indent="-514350"/>
            <a:r>
              <a:rPr lang="en-US" sz="3600" dirty="0" smtClean="0"/>
              <a:t>Month 6-8: Active corm growth - height decreases; swelling of corm. </a:t>
            </a:r>
          </a:p>
          <a:p>
            <a:pPr marL="514350" indent="-514350"/>
            <a:r>
              <a:rPr lang="en-US" sz="3600" dirty="0" smtClean="0"/>
              <a:t>Harvest: Month 8 – height 2-3’</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err="1" smtClean="0"/>
              <a:t>Mana</a:t>
            </a:r>
            <a:r>
              <a:rPr lang="en-US" sz="5400" dirty="0" smtClean="0"/>
              <a:t> </a:t>
            </a:r>
            <a:r>
              <a:rPr lang="en-US" sz="5400" dirty="0" err="1" smtClean="0"/>
              <a:t>ulu</a:t>
            </a:r>
            <a:r>
              <a:rPr lang="en-US" sz="5400" dirty="0" smtClean="0"/>
              <a:t> at Harvest</a:t>
            </a:r>
            <a:endParaRPr lang="en-US" sz="5400" dirty="0"/>
          </a:p>
        </p:txBody>
      </p:sp>
      <p:pic>
        <p:nvPicPr>
          <p:cNvPr id="4" name="Content Placeholder 3" descr="DSC00546.JPG"/>
          <p:cNvPicPr>
            <a:picLocks noGrp="1" noChangeAspect="1"/>
          </p:cNvPicPr>
          <p:nvPr>
            <p:ph idx="1"/>
          </p:nvPr>
        </p:nvPicPr>
        <p:blipFill>
          <a:blip r:embed="rId3" cstate="print"/>
          <a:srcRect l="7068" t="7937" r="5805"/>
          <a:stretch>
            <a:fillRect/>
          </a:stretch>
        </p:blipFill>
        <p:spPr>
          <a:xfrm>
            <a:off x="1676400" y="1447800"/>
            <a:ext cx="5791200" cy="4953000"/>
          </a:xfrm>
          <a:ln w="28575">
            <a:solidFill>
              <a:schemeClr val="tx1"/>
            </a:solid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1477962"/>
          </a:xfrm>
        </p:spPr>
        <p:txBody>
          <a:bodyPr>
            <a:noAutofit/>
          </a:bodyPr>
          <a:lstStyle/>
          <a:p>
            <a:r>
              <a:rPr lang="en-US" sz="5400" dirty="0" err="1" smtClean="0"/>
              <a:t>Pa’akala</a:t>
            </a:r>
            <a:r>
              <a:rPr lang="en-US" sz="5400" dirty="0" smtClean="0"/>
              <a:t> = </a:t>
            </a:r>
            <a:r>
              <a:rPr lang="en-US" sz="5400" dirty="0" err="1" smtClean="0"/>
              <a:t>Ngeruuch</a:t>
            </a:r>
            <a:r>
              <a:rPr lang="en-US" sz="5400" dirty="0" smtClean="0"/>
              <a:t> (Palau) X Maui Lehua @ 12 mos.</a:t>
            </a:r>
            <a:endParaRPr lang="en-US" sz="5400" dirty="0"/>
          </a:p>
        </p:txBody>
      </p:sp>
      <p:pic>
        <p:nvPicPr>
          <p:cNvPr id="8" name="Content Placeholder 7" descr="taroorchids20089 082.jpg"/>
          <p:cNvPicPr>
            <a:picLocks noGrp="1" noChangeAspect="1"/>
          </p:cNvPicPr>
          <p:nvPr>
            <p:ph idx="1"/>
          </p:nvPr>
        </p:nvPicPr>
        <p:blipFill>
          <a:blip r:embed="rId3" cstate="print"/>
          <a:srcRect t="3030" b="16667"/>
          <a:stretch>
            <a:fillRect/>
          </a:stretch>
        </p:blipFill>
        <p:spPr>
          <a:xfrm>
            <a:off x="762000" y="2133600"/>
            <a:ext cx="7543800" cy="4191000"/>
          </a:xfrm>
          <a:ln w="28575">
            <a:solidFill>
              <a:schemeClr val="tx1"/>
            </a:solid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Determination of Harvest Time</a:t>
            </a:r>
            <a:endParaRPr lang="en-US" dirty="0"/>
          </a:p>
        </p:txBody>
      </p:sp>
      <p:sp>
        <p:nvSpPr>
          <p:cNvPr id="3" name="Content Placeholder 2"/>
          <p:cNvSpPr>
            <a:spLocks noGrp="1"/>
          </p:cNvSpPr>
          <p:nvPr>
            <p:ph idx="1"/>
          </p:nvPr>
        </p:nvSpPr>
        <p:spPr>
          <a:xfrm>
            <a:off x="762000" y="1600200"/>
            <a:ext cx="7620000" cy="4800600"/>
          </a:xfrm>
          <a:solidFill>
            <a:srgbClr val="FFFF66"/>
          </a:solidFill>
          <a:ln w="28575">
            <a:solidFill>
              <a:schemeClr val="tx1"/>
            </a:solidFill>
          </a:ln>
        </p:spPr>
        <p:txBody>
          <a:bodyPr>
            <a:normAutofit fontScale="92500" lnSpcReduction="20000"/>
          </a:bodyPr>
          <a:lstStyle/>
          <a:p>
            <a:pPr>
              <a:buNone/>
            </a:pPr>
            <a:endParaRPr lang="en-US" sz="900" dirty="0" smtClean="0"/>
          </a:p>
          <a:p>
            <a:r>
              <a:rPr lang="en-US" sz="3500" dirty="0" smtClean="0"/>
              <a:t>Plants will reach its maximum height in 6-7 months for those maturing in 12 months. For 8-9 month varieties, its about 4-5 months.</a:t>
            </a:r>
          </a:p>
          <a:p>
            <a:r>
              <a:rPr lang="en-US" sz="3500" dirty="0" smtClean="0"/>
              <a:t>Plants will start to drop in height and the base of corm (</a:t>
            </a:r>
            <a:r>
              <a:rPr lang="en-US" sz="3500" dirty="0" err="1" smtClean="0"/>
              <a:t>kohina</a:t>
            </a:r>
            <a:r>
              <a:rPr lang="en-US" sz="3500" dirty="0" smtClean="0"/>
              <a:t>) will start to constrict or close, forming a dome. </a:t>
            </a:r>
            <a:r>
              <a:rPr lang="en-US" sz="3500" dirty="0" err="1" smtClean="0"/>
              <a:t>Huli</a:t>
            </a:r>
            <a:r>
              <a:rPr lang="en-US" sz="3500" dirty="0" smtClean="0"/>
              <a:t> will be the diameter of a silver dollar where it attaches to the corm. </a:t>
            </a:r>
          </a:p>
          <a:p>
            <a:r>
              <a:rPr lang="en-US" sz="3500" dirty="0" smtClean="0"/>
              <a:t>Can be harvested earlier to allow for time to harvest large fields. </a:t>
            </a:r>
            <a:endParaRPr lang="en-US" sz="35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Months to Harvest </a:t>
            </a:r>
            <a:r>
              <a:rPr lang="en-US" smtClean="0"/>
              <a:t>- Upland</a:t>
            </a:r>
            <a:endParaRPr lang="en-US" dirty="0"/>
          </a:p>
        </p:txBody>
      </p:sp>
      <p:sp>
        <p:nvSpPr>
          <p:cNvPr id="3" name="Content Placeholder 2"/>
          <p:cNvSpPr>
            <a:spLocks noGrp="1"/>
          </p:cNvSpPr>
          <p:nvPr>
            <p:ph idx="1"/>
          </p:nvPr>
        </p:nvSpPr>
        <p:spPr>
          <a:xfrm>
            <a:off x="609600" y="1600200"/>
            <a:ext cx="7924800" cy="4525963"/>
          </a:xfrm>
          <a:solidFill>
            <a:srgbClr val="FFFF66"/>
          </a:solidFill>
          <a:ln w="19050">
            <a:solidFill>
              <a:schemeClr val="tx1"/>
            </a:solidFill>
          </a:ln>
        </p:spPr>
        <p:txBody>
          <a:bodyPr>
            <a:normAutofit fontScale="92500"/>
          </a:bodyPr>
          <a:lstStyle/>
          <a:p>
            <a:r>
              <a:rPr lang="en-US" dirty="0" err="1" smtClean="0"/>
              <a:t>Mana</a:t>
            </a:r>
            <a:r>
              <a:rPr lang="en-US" dirty="0" smtClean="0"/>
              <a:t> </a:t>
            </a:r>
            <a:r>
              <a:rPr lang="en-US" dirty="0" err="1" smtClean="0"/>
              <a:t>ulu</a:t>
            </a:r>
            <a:r>
              <a:rPr lang="en-US" dirty="0" smtClean="0"/>
              <a:t>	, Lehua </a:t>
            </a:r>
            <a:r>
              <a:rPr lang="en-US" dirty="0" err="1" smtClean="0"/>
              <a:t>ele</a:t>
            </a:r>
            <a:r>
              <a:rPr lang="en-US" dirty="0" smtClean="0"/>
              <a:t> </a:t>
            </a:r>
            <a:r>
              <a:rPr lang="en-US" dirty="0" err="1" smtClean="0"/>
              <a:t>ele</a:t>
            </a:r>
            <a:r>
              <a:rPr lang="en-US" dirty="0" smtClean="0"/>
              <a:t>		7-8 months</a:t>
            </a:r>
          </a:p>
          <a:p>
            <a:r>
              <a:rPr lang="en-US" dirty="0" err="1" smtClean="0"/>
              <a:t>Pi’i</a:t>
            </a:r>
            <a:r>
              <a:rPr lang="en-US" dirty="0" smtClean="0"/>
              <a:t> </a:t>
            </a:r>
            <a:r>
              <a:rPr lang="en-US" dirty="0" err="1" smtClean="0"/>
              <a:t>ali’i</a:t>
            </a:r>
            <a:r>
              <a:rPr lang="en-US" dirty="0" smtClean="0"/>
              <a:t>,	 </a:t>
            </a:r>
            <a:r>
              <a:rPr lang="en-US" dirty="0" err="1" smtClean="0"/>
              <a:t>Ele</a:t>
            </a:r>
            <a:r>
              <a:rPr lang="en-US" dirty="0" smtClean="0"/>
              <a:t> </a:t>
            </a:r>
            <a:r>
              <a:rPr lang="en-US" dirty="0" err="1" smtClean="0"/>
              <a:t>ele</a:t>
            </a:r>
            <a:r>
              <a:rPr lang="en-US" dirty="0" smtClean="0"/>
              <a:t> </a:t>
            </a:r>
            <a:r>
              <a:rPr lang="en-US" dirty="0" err="1" smtClean="0"/>
              <a:t>makoko</a:t>
            </a:r>
            <a:r>
              <a:rPr lang="en-US" dirty="0" smtClean="0"/>
              <a:t> 		8-12 months</a:t>
            </a:r>
          </a:p>
          <a:p>
            <a:r>
              <a:rPr lang="en-US" dirty="0" smtClean="0"/>
              <a:t>Maui </a:t>
            </a:r>
            <a:r>
              <a:rPr lang="en-US" dirty="0" err="1" smtClean="0"/>
              <a:t>lehua</a:t>
            </a:r>
            <a:r>
              <a:rPr lang="en-US" dirty="0" smtClean="0"/>
              <a:t>, 				9+ months</a:t>
            </a:r>
          </a:p>
          <a:p>
            <a:r>
              <a:rPr lang="en-US" dirty="0" err="1" smtClean="0"/>
              <a:t>Lauloa</a:t>
            </a:r>
            <a:r>
              <a:rPr lang="en-US" dirty="0" smtClean="0"/>
              <a:t> varieties			9-12 months</a:t>
            </a:r>
          </a:p>
          <a:p>
            <a:r>
              <a:rPr lang="en-US" dirty="0" err="1" smtClean="0"/>
              <a:t>Moi</a:t>
            </a:r>
            <a:r>
              <a:rPr lang="en-US" dirty="0" smtClean="0"/>
              <a:t>, </a:t>
            </a:r>
            <a:r>
              <a:rPr lang="en-US" dirty="0" err="1" smtClean="0"/>
              <a:t>Mana</a:t>
            </a:r>
            <a:r>
              <a:rPr lang="en-US" dirty="0" smtClean="0"/>
              <a:t> varieties			10-12 months</a:t>
            </a:r>
          </a:p>
          <a:p>
            <a:r>
              <a:rPr lang="en-US" dirty="0" err="1" smtClean="0"/>
              <a:t>Piko</a:t>
            </a:r>
            <a:r>
              <a:rPr lang="en-US" dirty="0" smtClean="0"/>
              <a:t> varieties				12+ months</a:t>
            </a:r>
          </a:p>
          <a:p>
            <a:pPr>
              <a:buNone/>
            </a:pPr>
            <a:r>
              <a:rPr lang="en-US" dirty="0" smtClean="0"/>
              <a:t>	This is approximate. Factors include season of planting, windward/leeward, elevation, etc.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Height Determines Yield</a:t>
            </a:r>
            <a:endParaRPr lang="en-US" dirty="0"/>
          </a:p>
        </p:txBody>
      </p:sp>
      <p:pic>
        <p:nvPicPr>
          <p:cNvPr id="4" name="Content Placeholder 3" descr="P9240940.JPG"/>
          <p:cNvPicPr>
            <a:picLocks noGrp="1" noChangeAspect="1"/>
          </p:cNvPicPr>
          <p:nvPr>
            <p:ph idx="1"/>
          </p:nvPr>
        </p:nvPicPr>
        <p:blipFill>
          <a:blip r:embed="rId3" cstate="print"/>
          <a:stretch>
            <a:fillRect/>
          </a:stretch>
        </p:blipFill>
        <p:spPr>
          <a:xfrm>
            <a:off x="1143000" y="1447801"/>
            <a:ext cx="6781799" cy="4800600"/>
          </a:xfrm>
          <a:ln w="28575">
            <a:solidFill>
              <a:schemeClr val="tx1"/>
            </a:solid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What Can Go Wrong?</a:t>
            </a:r>
            <a:endParaRPr lang="en-US" sz="5400" b="1" dirty="0"/>
          </a:p>
        </p:txBody>
      </p:sp>
      <p:sp>
        <p:nvSpPr>
          <p:cNvPr id="3" name="Content Placeholder 2"/>
          <p:cNvSpPr>
            <a:spLocks noGrp="1"/>
          </p:cNvSpPr>
          <p:nvPr>
            <p:ph idx="1"/>
          </p:nvPr>
        </p:nvSpPr>
        <p:spPr>
          <a:xfrm>
            <a:off x="457200" y="1371600"/>
            <a:ext cx="8229600" cy="4800600"/>
          </a:xfrm>
          <a:solidFill>
            <a:srgbClr val="FFFF66"/>
          </a:solidFill>
          <a:ln w="28575">
            <a:solidFill>
              <a:schemeClr val="tx1"/>
            </a:solidFill>
          </a:ln>
        </p:spPr>
        <p:txBody>
          <a:bodyPr>
            <a:normAutofit fontScale="25000" lnSpcReduction="20000"/>
          </a:bodyPr>
          <a:lstStyle/>
          <a:p>
            <a:pPr>
              <a:buNone/>
            </a:pPr>
            <a:r>
              <a:rPr lang="en-US" sz="800" dirty="0" smtClean="0"/>
              <a:t>	</a:t>
            </a:r>
          </a:p>
          <a:p>
            <a:pPr algn="ctr">
              <a:buNone/>
            </a:pPr>
            <a:r>
              <a:rPr lang="en-US" sz="1500" dirty="0" smtClean="0"/>
              <a:t>	</a:t>
            </a:r>
            <a:endParaRPr lang="en-US" sz="1500" i="1" dirty="0" smtClean="0"/>
          </a:p>
          <a:p>
            <a:pPr>
              <a:buNone/>
            </a:pPr>
            <a:r>
              <a:rPr lang="en-US" sz="3600" dirty="0" smtClean="0"/>
              <a:t>	</a:t>
            </a:r>
            <a:r>
              <a:rPr lang="en-US" sz="17600" b="1" dirty="0" smtClean="0">
                <a:latin typeface="Chiller" pitchFamily="82" charset="0"/>
              </a:rPr>
              <a:t>Leaf Blight, Irrigation Clogging, Weeds, Nematodes, No Seed, Mealy Bugs, Ants, Mites, Slugs, Corm Rot, Storms, Injury, Sickness, Loss of Labor, Water Shortage, New Disease, Wrong Variety, Injury, New Insect, Marketing Problems, Equipment Breakdown, Contamination of Value-Added Product, Quarantine on movement of raw material </a:t>
            </a:r>
            <a:endParaRPr lang="en-US" sz="17600" b="1" dirty="0">
              <a:latin typeface="Chiller" pitchFamily="82"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Rain + Cold = Leaf Blight</a:t>
            </a:r>
            <a:endParaRPr lang="en-US" sz="4800" b="1" dirty="0"/>
          </a:p>
        </p:txBody>
      </p:sp>
      <p:pic>
        <p:nvPicPr>
          <p:cNvPr id="4" name="Content Placeholder 3" descr="tarospring06033.JPG"/>
          <p:cNvPicPr>
            <a:picLocks noGrp="1" noChangeAspect="1"/>
          </p:cNvPicPr>
          <p:nvPr>
            <p:ph idx="1"/>
          </p:nvPr>
        </p:nvPicPr>
        <p:blipFill>
          <a:blip r:embed="rId3" cstate="print"/>
          <a:stretch>
            <a:fillRect/>
          </a:stretch>
        </p:blipFill>
        <p:spPr>
          <a:xfrm>
            <a:off x="1554691" y="1600200"/>
            <a:ext cx="6034617" cy="4800600"/>
          </a:xfrm>
          <a:ln w="38100">
            <a:solidFill>
              <a:schemeClr val="tx1"/>
            </a:solid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Mala System - Ho’olehua, Molokai</a:t>
            </a:r>
            <a:endParaRPr lang="en-US" dirty="0"/>
          </a:p>
        </p:txBody>
      </p:sp>
      <p:pic>
        <p:nvPicPr>
          <p:cNvPr id="4" name="Content Placeholder 3" descr="P9100992.JPG"/>
          <p:cNvPicPr>
            <a:picLocks noGrp="1" noChangeAspect="1"/>
          </p:cNvPicPr>
          <p:nvPr>
            <p:ph idx="1"/>
          </p:nvPr>
        </p:nvPicPr>
        <p:blipFill>
          <a:blip r:embed="rId3" cstate="print"/>
          <a:srcRect t="18147" b="8600"/>
          <a:stretch>
            <a:fillRect/>
          </a:stretch>
        </p:blipFill>
        <p:spPr>
          <a:xfrm>
            <a:off x="609600" y="1524000"/>
            <a:ext cx="7924799" cy="4800600"/>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Phytophthora</a:t>
            </a:r>
            <a:r>
              <a:rPr lang="en-US" dirty="0" smtClean="0"/>
              <a:t> </a:t>
            </a:r>
            <a:r>
              <a:rPr lang="en-US" dirty="0" err="1" smtClean="0"/>
              <a:t>colocasiae</a:t>
            </a:r>
            <a:endParaRPr lang="en-US" dirty="0"/>
          </a:p>
        </p:txBody>
      </p:sp>
      <p:pic>
        <p:nvPicPr>
          <p:cNvPr id="4" name="Content Placeholder 3" descr="taroorchids20089 354.jpg"/>
          <p:cNvPicPr>
            <a:picLocks noGrp="1" noChangeAspect="1"/>
          </p:cNvPicPr>
          <p:nvPr>
            <p:ph idx="1"/>
          </p:nvPr>
        </p:nvPicPr>
        <p:blipFill>
          <a:blip r:embed="rId3" cstate="print"/>
          <a:stretch>
            <a:fillRect/>
          </a:stretch>
        </p:blipFill>
        <p:spPr>
          <a:xfrm>
            <a:off x="4419600" y="1371600"/>
            <a:ext cx="4724400" cy="5486400"/>
          </a:xfrm>
        </p:spPr>
      </p:pic>
      <p:pic>
        <p:nvPicPr>
          <p:cNvPr id="6" name="Picture 5" descr="taroorchids20089 358.jpg"/>
          <p:cNvPicPr>
            <a:picLocks noChangeAspect="1"/>
          </p:cNvPicPr>
          <p:nvPr/>
        </p:nvPicPr>
        <p:blipFill>
          <a:blip r:embed="rId4" cstate="print"/>
          <a:stretch>
            <a:fillRect/>
          </a:stretch>
        </p:blipFill>
        <p:spPr>
          <a:xfrm>
            <a:off x="0" y="1371600"/>
            <a:ext cx="4419600" cy="54864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Pros and Cons of Taro Hybrids</a:t>
            </a:r>
            <a:endParaRPr lang="en-US" dirty="0"/>
          </a:p>
        </p:txBody>
      </p:sp>
      <p:sp>
        <p:nvSpPr>
          <p:cNvPr id="3" name="Content Placeholder 2"/>
          <p:cNvSpPr>
            <a:spLocks noGrp="1"/>
          </p:cNvSpPr>
          <p:nvPr>
            <p:ph idx="1"/>
          </p:nvPr>
        </p:nvSpPr>
        <p:spPr>
          <a:xfrm>
            <a:off x="685800" y="1600200"/>
            <a:ext cx="7696200" cy="4525963"/>
          </a:xfrm>
          <a:solidFill>
            <a:srgbClr val="FFFF66"/>
          </a:solidFill>
        </p:spPr>
        <p:txBody>
          <a:bodyPr>
            <a:normAutofit lnSpcReduction="10000"/>
          </a:bodyPr>
          <a:lstStyle/>
          <a:p>
            <a:r>
              <a:rPr lang="en-US" sz="3600" dirty="0" smtClean="0"/>
              <a:t>Key to developing genetic resistance, especially leaf blight (</a:t>
            </a:r>
            <a:r>
              <a:rPr lang="en-US" sz="3600" dirty="0" err="1" smtClean="0"/>
              <a:t>Phytophthora</a:t>
            </a:r>
            <a:r>
              <a:rPr lang="en-US" sz="3600" dirty="0" smtClean="0"/>
              <a:t>)</a:t>
            </a:r>
          </a:p>
          <a:p>
            <a:r>
              <a:rPr lang="en-US" sz="3600" dirty="0" smtClean="0"/>
              <a:t>Hybrid vigor resulting in higher yields</a:t>
            </a:r>
          </a:p>
          <a:p>
            <a:r>
              <a:rPr lang="en-US" sz="3600" dirty="0" smtClean="0"/>
              <a:t>Possible loss in poi quality</a:t>
            </a:r>
          </a:p>
          <a:p>
            <a:r>
              <a:rPr lang="en-US" sz="3600" dirty="0" smtClean="0"/>
              <a:t>May gain one resistance and lose another</a:t>
            </a:r>
          </a:p>
          <a:p>
            <a:r>
              <a:rPr lang="en-US" sz="3600" dirty="0" smtClean="0"/>
              <a:t>Genetics not well understood in taro. Not straightforward; unique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noAutofit/>
          </a:bodyPr>
          <a:lstStyle/>
          <a:p>
            <a:r>
              <a:rPr lang="en-US" dirty="0" err="1" smtClean="0"/>
              <a:t>Moi</a:t>
            </a:r>
            <a:r>
              <a:rPr lang="en-US" dirty="0" smtClean="0"/>
              <a:t> X Palau : </a:t>
            </a:r>
            <a:r>
              <a:rPr lang="en-US" dirty="0" err="1" smtClean="0"/>
              <a:t>Piko</a:t>
            </a:r>
            <a:r>
              <a:rPr lang="en-US" dirty="0" smtClean="0"/>
              <a:t> </a:t>
            </a:r>
            <a:r>
              <a:rPr lang="en-US" dirty="0" err="1" smtClean="0"/>
              <a:t>ulaula</a:t>
            </a:r>
            <a:r>
              <a:rPr lang="en-US" dirty="0" smtClean="0"/>
              <a:t> : </a:t>
            </a:r>
            <a:r>
              <a:rPr lang="en-US" dirty="0" err="1" smtClean="0"/>
              <a:t>Pauakea</a:t>
            </a:r>
            <a:endParaRPr lang="en-US" dirty="0"/>
          </a:p>
        </p:txBody>
      </p:sp>
      <p:pic>
        <p:nvPicPr>
          <p:cNvPr id="6146" name="Picture 2" descr="C:\Documents and Settings\Glenn\My Documents\My Pictures\Adobe\Digital Camera Photos\2008-07-25-1401-51\DSC00380.JPG"/>
          <p:cNvPicPr>
            <a:picLocks noGrp="1" noChangeAspect="1" noChangeArrowheads="1"/>
          </p:cNvPicPr>
          <p:nvPr>
            <p:ph idx="1"/>
          </p:nvPr>
        </p:nvPicPr>
        <p:blipFill>
          <a:blip r:embed="rId3" cstate="print">
            <a:lum bright="10000"/>
          </a:blip>
          <a:srcRect t="13469" b="10775"/>
          <a:stretch>
            <a:fillRect/>
          </a:stretch>
        </p:blipFill>
        <p:spPr bwMode="auto">
          <a:xfrm>
            <a:off x="1554691" y="1752600"/>
            <a:ext cx="6034617" cy="4343400"/>
          </a:xfrm>
          <a:prstGeom prst="rect">
            <a:avLst/>
          </a:prstGeom>
          <a:noFill/>
          <a:ln w="38100">
            <a:solidFill>
              <a:schemeClr val="tx1"/>
            </a:solid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Hybrid 99-4</a:t>
            </a:r>
            <a:endParaRPr lang="en-US" sz="5400" dirty="0"/>
          </a:p>
        </p:txBody>
      </p:sp>
      <p:pic>
        <p:nvPicPr>
          <p:cNvPr id="4" name="Content Placeholder 3" descr="P9130927.JPG"/>
          <p:cNvPicPr>
            <a:picLocks noGrp="1" noChangeAspect="1"/>
          </p:cNvPicPr>
          <p:nvPr>
            <p:ph idx="1"/>
          </p:nvPr>
        </p:nvPicPr>
        <p:blipFill>
          <a:blip r:embed="rId3" cstate="print"/>
          <a:stretch>
            <a:fillRect/>
          </a:stretch>
        </p:blipFill>
        <p:spPr>
          <a:xfrm>
            <a:off x="1590007" y="1626687"/>
            <a:ext cx="5963985" cy="4472989"/>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Selecting Cultivars</a:t>
            </a:r>
            <a:endParaRPr lang="en-US" sz="5400" dirty="0"/>
          </a:p>
        </p:txBody>
      </p:sp>
      <p:sp>
        <p:nvSpPr>
          <p:cNvPr id="3" name="Content Placeholder 2"/>
          <p:cNvSpPr>
            <a:spLocks noGrp="1"/>
          </p:cNvSpPr>
          <p:nvPr>
            <p:ph idx="1"/>
          </p:nvPr>
        </p:nvSpPr>
        <p:spPr>
          <a:xfrm>
            <a:off x="838200" y="1447800"/>
            <a:ext cx="7391400" cy="4678363"/>
          </a:xfrm>
          <a:solidFill>
            <a:srgbClr val="FFFF66"/>
          </a:solidFill>
          <a:ln w="28575">
            <a:solidFill>
              <a:schemeClr val="tx1"/>
            </a:solidFill>
          </a:ln>
        </p:spPr>
        <p:txBody>
          <a:bodyPr>
            <a:normAutofit fontScale="92500" lnSpcReduction="20000"/>
          </a:bodyPr>
          <a:lstStyle/>
          <a:p>
            <a:pPr>
              <a:buNone/>
            </a:pPr>
            <a:endParaRPr lang="en-US" sz="800" dirty="0" smtClean="0"/>
          </a:p>
          <a:p>
            <a:r>
              <a:rPr lang="en-US" sz="3600" dirty="0" smtClean="0"/>
              <a:t>Lehua– </a:t>
            </a:r>
            <a:r>
              <a:rPr lang="en-US" sz="3600" dirty="0" err="1" smtClean="0"/>
              <a:t>maoli</a:t>
            </a:r>
            <a:r>
              <a:rPr lang="en-US" sz="3600" dirty="0" smtClean="0"/>
              <a:t>, Maui, </a:t>
            </a:r>
            <a:r>
              <a:rPr lang="en-US" sz="3600" dirty="0" err="1" smtClean="0"/>
              <a:t>palai’i</a:t>
            </a:r>
            <a:r>
              <a:rPr lang="en-US" sz="3600" dirty="0" smtClean="0"/>
              <a:t>, </a:t>
            </a:r>
            <a:r>
              <a:rPr lang="en-US" sz="3600" dirty="0" err="1" smtClean="0"/>
              <a:t>ke’oke’o</a:t>
            </a:r>
            <a:r>
              <a:rPr lang="en-US" sz="3600" dirty="0" smtClean="0"/>
              <a:t>, ‘</a:t>
            </a:r>
            <a:r>
              <a:rPr lang="en-US" sz="3600" dirty="0" err="1" smtClean="0"/>
              <a:t>ele’ele</a:t>
            </a:r>
            <a:endParaRPr lang="en-US" sz="3600" dirty="0" smtClean="0"/>
          </a:p>
          <a:p>
            <a:r>
              <a:rPr lang="en-US" sz="3600" dirty="0" err="1" smtClean="0"/>
              <a:t>Mana</a:t>
            </a:r>
            <a:r>
              <a:rPr lang="en-US" sz="3600" dirty="0" smtClean="0"/>
              <a:t> – </a:t>
            </a:r>
            <a:r>
              <a:rPr lang="en-US" sz="3600" dirty="0" err="1" smtClean="0"/>
              <a:t>ulu</a:t>
            </a:r>
            <a:r>
              <a:rPr lang="en-US" sz="3600" dirty="0" smtClean="0"/>
              <a:t>, </a:t>
            </a:r>
            <a:r>
              <a:rPr lang="en-US" sz="3600" dirty="0" err="1" smtClean="0"/>
              <a:t>ke’oke’o</a:t>
            </a:r>
            <a:r>
              <a:rPr lang="en-US" sz="3600" dirty="0" smtClean="0"/>
              <a:t>, </a:t>
            </a:r>
            <a:r>
              <a:rPr lang="en-US" sz="3600" dirty="0" err="1" smtClean="0"/>
              <a:t>lauloa</a:t>
            </a:r>
            <a:endParaRPr lang="en-US" sz="3600" dirty="0" smtClean="0"/>
          </a:p>
          <a:p>
            <a:r>
              <a:rPr lang="en-US" sz="3600" dirty="0" err="1" smtClean="0"/>
              <a:t>Lauloa</a:t>
            </a:r>
            <a:r>
              <a:rPr lang="en-US" sz="3600" dirty="0" smtClean="0"/>
              <a:t> – </a:t>
            </a:r>
            <a:r>
              <a:rPr lang="en-US" sz="3600" dirty="0" err="1" smtClean="0"/>
              <a:t>ke’oke’o</a:t>
            </a:r>
            <a:r>
              <a:rPr lang="en-US" sz="3600" dirty="0" smtClean="0"/>
              <a:t>, ‘</a:t>
            </a:r>
            <a:r>
              <a:rPr lang="en-US" sz="3600" dirty="0" err="1" smtClean="0"/>
              <a:t>ele’ele</a:t>
            </a:r>
            <a:r>
              <a:rPr lang="en-US" sz="3600" dirty="0" smtClean="0"/>
              <a:t> </a:t>
            </a:r>
            <a:r>
              <a:rPr lang="en-US" sz="3600" dirty="0" err="1" smtClean="0"/>
              <a:t>ula</a:t>
            </a:r>
            <a:r>
              <a:rPr lang="en-US" sz="3600" dirty="0" smtClean="0"/>
              <a:t>,  </a:t>
            </a:r>
          </a:p>
          <a:p>
            <a:r>
              <a:rPr lang="en-US" sz="3600" dirty="0" err="1" smtClean="0"/>
              <a:t>Piko</a:t>
            </a:r>
            <a:r>
              <a:rPr lang="en-US" sz="3600" dirty="0" smtClean="0"/>
              <a:t> – kea, </a:t>
            </a:r>
            <a:r>
              <a:rPr lang="en-US" sz="3600" dirty="0" err="1" smtClean="0"/>
              <a:t>ke’oke’o</a:t>
            </a:r>
            <a:r>
              <a:rPr lang="en-US" sz="3600" dirty="0" smtClean="0"/>
              <a:t>, </a:t>
            </a:r>
            <a:r>
              <a:rPr lang="en-US" sz="3600" dirty="0" err="1" smtClean="0"/>
              <a:t>ulaula</a:t>
            </a:r>
            <a:r>
              <a:rPr lang="en-US" sz="3600" dirty="0" smtClean="0"/>
              <a:t>, </a:t>
            </a:r>
            <a:r>
              <a:rPr lang="en-US" sz="3600" dirty="0" err="1" smtClean="0"/>
              <a:t>uaua</a:t>
            </a:r>
            <a:r>
              <a:rPr lang="en-US" sz="3600" dirty="0" smtClean="0"/>
              <a:t>, </a:t>
            </a:r>
          </a:p>
          <a:p>
            <a:r>
              <a:rPr lang="en-US" sz="3600" dirty="0" err="1" smtClean="0"/>
              <a:t>Eleele</a:t>
            </a:r>
            <a:r>
              <a:rPr lang="en-US" sz="3600" dirty="0" smtClean="0"/>
              <a:t> – </a:t>
            </a:r>
            <a:r>
              <a:rPr lang="en-US" sz="3600" dirty="0" err="1" smtClean="0"/>
              <a:t>naioea</a:t>
            </a:r>
            <a:r>
              <a:rPr lang="en-US" sz="3600" dirty="0" smtClean="0"/>
              <a:t>, </a:t>
            </a:r>
            <a:r>
              <a:rPr lang="en-US" sz="3600" dirty="0" err="1" smtClean="0"/>
              <a:t>makoko</a:t>
            </a:r>
            <a:endParaRPr lang="en-US" sz="3600" dirty="0" smtClean="0"/>
          </a:p>
          <a:p>
            <a:r>
              <a:rPr lang="en-US" sz="3600" dirty="0" smtClean="0"/>
              <a:t>Other – </a:t>
            </a:r>
            <a:r>
              <a:rPr lang="en-US" sz="3600" dirty="0" err="1" smtClean="0"/>
              <a:t>Moi</a:t>
            </a:r>
            <a:r>
              <a:rPr lang="en-US" sz="3600" dirty="0" smtClean="0"/>
              <a:t>, Bun long, </a:t>
            </a:r>
          </a:p>
          <a:p>
            <a:r>
              <a:rPr lang="en-US" sz="3600" dirty="0" smtClean="0"/>
              <a:t>New UH Hybrids – 99-6, 99-7, 99-9, </a:t>
            </a:r>
            <a:r>
              <a:rPr lang="en-US" sz="3600" dirty="0" err="1" smtClean="0"/>
              <a:t>Pa’akala</a:t>
            </a:r>
            <a:r>
              <a:rPr lang="en-US" sz="3600" dirty="0" smtClean="0"/>
              <a:t>, MP6, 99-33, 2000-141</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2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2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2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Mala Weed Control</a:t>
            </a:r>
            <a:endParaRPr lang="en-US" sz="6000" dirty="0"/>
          </a:p>
        </p:txBody>
      </p:sp>
      <p:sp>
        <p:nvSpPr>
          <p:cNvPr id="3" name="Content Placeholder 2"/>
          <p:cNvSpPr>
            <a:spLocks noGrp="1"/>
          </p:cNvSpPr>
          <p:nvPr>
            <p:ph idx="1"/>
          </p:nvPr>
        </p:nvSpPr>
        <p:spPr>
          <a:xfrm>
            <a:off x="457200" y="1600200"/>
            <a:ext cx="8229600" cy="4525963"/>
          </a:xfrm>
          <a:solidFill>
            <a:srgbClr val="FFFF66"/>
          </a:solidFill>
          <a:ln w="38100">
            <a:solidFill>
              <a:schemeClr val="tx1"/>
            </a:solidFill>
          </a:ln>
        </p:spPr>
        <p:txBody>
          <a:bodyPr>
            <a:normAutofit/>
          </a:bodyPr>
          <a:lstStyle/>
          <a:p>
            <a:pPr algn="ctr">
              <a:buNone/>
            </a:pPr>
            <a:r>
              <a:rPr lang="en-US" sz="4400" i="1" dirty="0" smtClean="0"/>
              <a:t>Your Biggest Challenge!!!</a:t>
            </a:r>
            <a:r>
              <a:rPr lang="en-US" i="1" dirty="0" smtClean="0"/>
              <a:t>	</a:t>
            </a:r>
          </a:p>
          <a:p>
            <a:pPr>
              <a:buNone/>
            </a:pPr>
            <a:r>
              <a:rPr lang="en-US" sz="4000" i="1" u="sng" dirty="0" smtClean="0"/>
              <a:t>Strategies</a:t>
            </a:r>
          </a:p>
          <a:p>
            <a:r>
              <a:rPr lang="en-US" sz="4000" dirty="0" smtClean="0"/>
              <a:t>Mulches – natural and inorganic</a:t>
            </a:r>
          </a:p>
          <a:p>
            <a:r>
              <a:rPr lang="en-US" sz="4000" dirty="0" smtClean="0"/>
              <a:t>Sterile Seed Bed</a:t>
            </a:r>
          </a:p>
          <a:p>
            <a:r>
              <a:rPr lang="en-US" sz="4000" dirty="0" smtClean="0"/>
              <a:t>Tillage to decrease weed load</a:t>
            </a:r>
          </a:p>
          <a:p>
            <a:r>
              <a:rPr lang="en-US" sz="4000" dirty="0" smtClean="0"/>
              <a:t>Timing of planting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2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91400" cy="1143000"/>
          </a:xfrm>
        </p:spPr>
        <p:txBody>
          <a:bodyPr>
            <a:normAutofit/>
          </a:bodyPr>
          <a:lstStyle/>
          <a:p>
            <a:r>
              <a:rPr lang="en-US" sz="5400" b="1" dirty="0" smtClean="0"/>
              <a:t>Furrow &amp; Hand-Weeding</a:t>
            </a:r>
            <a:endParaRPr lang="en-US" sz="5400" b="1" dirty="0"/>
          </a:p>
        </p:txBody>
      </p:sp>
      <p:pic>
        <p:nvPicPr>
          <p:cNvPr id="4" name="Content Placeholder 3" descr="tarospring06040.JPG"/>
          <p:cNvPicPr>
            <a:picLocks noGrp="1" noChangeAspect="1"/>
          </p:cNvPicPr>
          <p:nvPr>
            <p:ph idx="1"/>
          </p:nvPr>
        </p:nvPicPr>
        <p:blipFill>
          <a:blip r:embed="rId3" cstate="print"/>
          <a:stretch>
            <a:fillRect/>
          </a:stretch>
        </p:blipFill>
        <p:spPr>
          <a:xfrm>
            <a:off x="1554691" y="1600200"/>
            <a:ext cx="6034617" cy="4525963"/>
          </a:xfrm>
          <a:ln w="28575">
            <a:solidFill>
              <a:schemeClr val="tx1"/>
            </a:solid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7315200" cy="1401762"/>
          </a:xfrm>
        </p:spPr>
        <p:txBody>
          <a:bodyPr>
            <a:noAutofit/>
          </a:bodyPr>
          <a:lstStyle/>
          <a:p>
            <a:r>
              <a:rPr lang="en-US" b="1" dirty="0" smtClean="0"/>
              <a:t>Weed Control:</a:t>
            </a:r>
            <a:br>
              <a:rPr lang="en-US" b="1" dirty="0" smtClean="0"/>
            </a:br>
            <a:r>
              <a:rPr lang="en-US" b="1" dirty="0" smtClean="0"/>
              <a:t> Plastic Mulch &amp; Cultivating</a:t>
            </a:r>
            <a:endParaRPr lang="en-US" b="1" dirty="0"/>
          </a:p>
        </p:txBody>
      </p:sp>
      <p:pic>
        <p:nvPicPr>
          <p:cNvPr id="1026" name="Picture 2"/>
          <p:cNvPicPr>
            <a:picLocks noGrp="1" noChangeAspect="1" noChangeArrowheads="1"/>
          </p:cNvPicPr>
          <p:nvPr>
            <p:ph idx="1"/>
          </p:nvPr>
        </p:nvPicPr>
        <p:blipFill>
          <a:blip r:embed="rId3" cstate="print"/>
          <a:srcRect t="25710" b="6755"/>
          <a:stretch>
            <a:fillRect/>
          </a:stretch>
        </p:blipFill>
        <p:spPr bwMode="auto">
          <a:xfrm>
            <a:off x="1295400" y="1905000"/>
            <a:ext cx="6477000" cy="4343400"/>
          </a:xfrm>
          <a:prstGeom prst="rect">
            <a:avLst/>
          </a:prstGeom>
          <a:noFill/>
          <a:ln w="38100">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Pest Control</a:t>
            </a:r>
            <a:endParaRPr lang="en-US" sz="5400" b="1" dirty="0"/>
          </a:p>
        </p:txBody>
      </p:sp>
      <p:sp>
        <p:nvSpPr>
          <p:cNvPr id="3" name="Content Placeholder 2"/>
          <p:cNvSpPr>
            <a:spLocks noGrp="1"/>
          </p:cNvSpPr>
          <p:nvPr>
            <p:ph idx="1"/>
          </p:nvPr>
        </p:nvSpPr>
        <p:spPr>
          <a:xfrm>
            <a:off x="609600" y="1600200"/>
            <a:ext cx="7696200" cy="4525963"/>
          </a:xfrm>
          <a:solidFill>
            <a:srgbClr val="FFFF66"/>
          </a:solidFill>
          <a:ln w="12700">
            <a:solidFill>
              <a:schemeClr val="tx1"/>
            </a:solidFill>
          </a:ln>
        </p:spPr>
        <p:txBody>
          <a:bodyPr>
            <a:noAutofit/>
          </a:bodyPr>
          <a:lstStyle/>
          <a:p>
            <a:pPr marL="1588" indent="-1588"/>
            <a:r>
              <a:rPr lang="en-US" sz="3400" i="1" dirty="0" smtClean="0"/>
              <a:t>The key to pest control is to grow a healthy plant. </a:t>
            </a:r>
          </a:p>
          <a:p>
            <a:pPr marL="1588" indent="-1588"/>
            <a:r>
              <a:rPr lang="en-US" sz="3400" i="1" dirty="0" smtClean="0"/>
              <a:t>Understand pest biology and natural controls, as well as environmental conditions conducive and detrimental to certain pests.</a:t>
            </a:r>
          </a:p>
          <a:p>
            <a:pPr marL="1588" indent="-1588"/>
            <a:r>
              <a:rPr lang="en-US" sz="3400" i="1" dirty="0" smtClean="0"/>
              <a:t>Identify at least a few control strategies for each.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Aphids</a:t>
            </a:r>
            <a:endParaRPr lang="en-US" sz="5400" b="1" dirty="0"/>
          </a:p>
        </p:txBody>
      </p:sp>
      <p:pic>
        <p:nvPicPr>
          <p:cNvPr id="4" name="Content Placeholder 3" descr="aphidsonroots 003.jpg"/>
          <p:cNvPicPr>
            <a:picLocks noGrp="1" noChangeAspect="1"/>
          </p:cNvPicPr>
          <p:nvPr>
            <p:ph idx="1"/>
          </p:nvPr>
        </p:nvPicPr>
        <p:blipFill>
          <a:blip r:embed="rId3" cstate="print"/>
          <a:stretch>
            <a:fillRect/>
          </a:stretch>
        </p:blipFill>
        <p:spPr>
          <a:xfrm>
            <a:off x="1554691" y="1600200"/>
            <a:ext cx="6034617" cy="4525963"/>
          </a:xfrm>
          <a:ln w="28575">
            <a:solidFill>
              <a:schemeClr val="tx1"/>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dirty="0" smtClean="0"/>
              <a:t>Mala System with Banana Windbreak</a:t>
            </a:r>
            <a:endParaRPr lang="en-US" dirty="0"/>
          </a:p>
        </p:txBody>
      </p:sp>
      <p:sp>
        <p:nvSpPr>
          <p:cNvPr id="3" name="Content Placeholder 2"/>
          <p:cNvSpPr>
            <a:spLocks noGrp="1"/>
          </p:cNvSpPr>
          <p:nvPr>
            <p:ph idx="1"/>
          </p:nvPr>
        </p:nvSpPr>
        <p:spPr/>
        <p:txBody>
          <a:bodyPr/>
          <a:lstStyle/>
          <a:p>
            <a:endParaRPr lang="en-US"/>
          </a:p>
        </p:txBody>
      </p:sp>
      <p:pic>
        <p:nvPicPr>
          <p:cNvPr id="4" name="Picture 3" descr="taroorchids20089 243.jpg"/>
          <p:cNvPicPr>
            <a:picLocks noChangeAspect="1"/>
          </p:cNvPicPr>
          <p:nvPr/>
        </p:nvPicPr>
        <p:blipFill>
          <a:blip r:embed="rId3" cstate="print"/>
          <a:stretch>
            <a:fillRect/>
          </a:stretch>
        </p:blipFill>
        <p:spPr>
          <a:xfrm>
            <a:off x="457200" y="1371600"/>
            <a:ext cx="8229600" cy="5257800"/>
          </a:xfrm>
          <a:prstGeom prst="rect">
            <a:avLst/>
          </a:prstGeom>
          <a:ln w="28575">
            <a:solidFill>
              <a:schemeClr val="tx1"/>
            </a:solid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Mealy Bugs</a:t>
            </a:r>
            <a:endParaRPr lang="en-US" sz="6000" b="1" dirty="0"/>
          </a:p>
        </p:txBody>
      </p:sp>
      <p:pic>
        <p:nvPicPr>
          <p:cNvPr id="4" name="Content Placeholder 3" descr="farming2005 086.jpg"/>
          <p:cNvPicPr>
            <a:picLocks noGrp="1" noChangeAspect="1"/>
          </p:cNvPicPr>
          <p:nvPr>
            <p:ph idx="1"/>
          </p:nvPr>
        </p:nvPicPr>
        <p:blipFill>
          <a:blip r:embed="rId3" cstate="print"/>
          <a:stretch>
            <a:fillRect/>
          </a:stretch>
        </p:blipFill>
        <p:spPr>
          <a:xfrm>
            <a:off x="1554691" y="1600200"/>
            <a:ext cx="6034617" cy="4525963"/>
          </a:xfrm>
          <a:ln w="38100">
            <a:solidFill>
              <a:schemeClr val="tx1"/>
            </a:solid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Aphids &amp; Mealy Bugs</a:t>
            </a:r>
            <a:endParaRPr lang="en-US" dirty="0"/>
          </a:p>
        </p:txBody>
      </p:sp>
      <p:sp>
        <p:nvSpPr>
          <p:cNvPr id="3" name="Content Placeholder 2"/>
          <p:cNvSpPr>
            <a:spLocks noGrp="1"/>
          </p:cNvSpPr>
          <p:nvPr>
            <p:ph idx="1"/>
          </p:nvPr>
        </p:nvSpPr>
        <p:spPr>
          <a:solidFill>
            <a:srgbClr val="FFFF66"/>
          </a:solidFill>
        </p:spPr>
        <p:txBody>
          <a:bodyPr>
            <a:noAutofit/>
          </a:bodyPr>
          <a:lstStyle/>
          <a:p>
            <a:r>
              <a:rPr lang="en-US" dirty="0" smtClean="0"/>
              <a:t>For Aphids, watch Nitrogen status. High N will attract them.  </a:t>
            </a:r>
          </a:p>
          <a:p>
            <a:r>
              <a:rPr lang="en-US" dirty="0" smtClean="0"/>
              <a:t>Fatty soaps, including </a:t>
            </a:r>
            <a:r>
              <a:rPr lang="en-US" dirty="0" err="1" smtClean="0"/>
              <a:t>Safers</a:t>
            </a:r>
            <a:r>
              <a:rPr lang="en-US" dirty="0" smtClean="0"/>
              <a:t> and  Impede</a:t>
            </a:r>
          </a:p>
          <a:p>
            <a:r>
              <a:rPr lang="en-US" dirty="0" smtClean="0"/>
              <a:t>Mix with Diatomaceous Earth for added punch</a:t>
            </a:r>
          </a:p>
          <a:p>
            <a:r>
              <a:rPr lang="en-US" dirty="0" smtClean="0"/>
              <a:t>Control Ants – need attractant + killer. Two types of ants, sugar and protein lovers. Boron is a good killer. Attractant for protein lovers is peanut butter, sugar for sugar lovers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t>Snails &amp; Slugs</a:t>
            </a:r>
            <a:endParaRPr lang="en-US" sz="5400" b="1" dirty="0"/>
          </a:p>
        </p:txBody>
      </p:sp>
      <p:pic>
        <p:nvPicPr>
          <p:cNvPr id="7170" name="Picture 2" descr="C:\Documents and Settings\Glenn\My Documents\My Pictures\Adobe\Digital Camera Photos\2008-05-27-0954-34\P4280962.JPG"/>
          <p:cNvPicPr>
            <a:picLocks noGrp="1" noChangeAspect="1" noChangeArrowheads="1"/>
          </p:cNvPicPr>
          <p:nvPr>
            <p:ph idx="1"/>
          </p:nvPr>
        </p:nvPicPr>
        <p:blipFill>
          <a:blip r:embed="rId3" cstate="print"/>
          <a:srcRect b="13469"/>
          <a:stretch>
            <a:fillRect/>
          </a:stretch>
        </p:blipFill>
        <p:spPr bwMode="auto">
          <a:xfrm rot="10800000">
            <a:off x="1554690" y="1828799"/>
            <a:ext cx="6034617" cy="4297363"/>
          </a:xfrm>
          <a:prstGeom prst="rect">
            <a:avLst/>
          </a:prstGeom>
          <a:noFill/>
          <a:ln w="38100">
            <a:solidFill>
              <a:schemeClr val="tx1"/>
            </a:solid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Snails and Slugs</a:t>
            </a:r>
            <a:endParaRPr lang="en-US" dirty="0"/>
          </a:p>
        </p:txBody>
      </p:sp>
      <p:sp>
        <p:nvSpPr>
          <p:cNvPr id="3" name="Content Placeholder 2"/>
          <p:cNvSpPr>
            <a:spLocks noGrp="1"/>
          </p:cNvSpPr>
          <p:nvPr>
            <p:ph idx="1"/>
          </p:nvPr>
        </p:nvSpPr>
        <p:spPr>
          <a:solidFill>
            <a:srgbClr val="FFFF66"/>
          </a:solidFill>
        </p:spPr>
        <p:txBody>
          <a:bodyPr>
            <a:normAutofit/>
          </a:bodyPr>
          <a:lstStyle/>
          <a:p>
            <a:r>
              <a:rPr lang="en-US" sz="4000" dirty="0" smtClean="0"/>
              <a:t>Can be major problem on upland taro. Collect at first rain, like the one that just passed a few weeks ago. Pound nail into tip of old tool handle, and sharpen. Copper is toxic to both; pennies made before 1982 are useful.  Iron </a:t>
            </a:r>
            <a:r>
              <a:rPr lang="en-US" sz="4000" dirty="0" err="1" smtClean="0"/>
              <a:t>Phosphide</a:t>
            </a:r>
            <a:r>
              <a:rPr lang="en-US" sz="4000" dirty="0" smtClean="0"/>
              <a:t> - organic</a:t>
            </a:r>
            <a:endParaRPr lang="en-US" sz="40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Root-Knot Nematodes</a:t>
            </a:r>
            <a:endParaRPr lang="en-US" sz="4800" b="1" dirty="0"/>
          </a:p>
        </p:txBody>
      </p:sp>
      <p:pic>
        <p:nvPicPr>
          <p:cNvPr id="4" name="Content Placeholder 3" descr="IMG_1395.JPG"/>
          <p:cNvPicPr>
            <a:picLocks noGrp="1" noChangeAspect="1"/>
          </p:cNvPicPr>
          <p:nvPr>
            <p:ph idx="1"/>
          </p:nvPr>
        </p:nvPicPr>
        <p:blipFill>
          <a:blip r:embed="rId3" cstate="print"/>
          <a:stretch>
            <a:fillRect/>
          </a:stretch>
        </p:blipFill>
        <p:spPr>
          <a:xfrm>
            <a:off x="1554691" y="1600200"/>
            <a:ext cx="6034617" cy="4525963"/>
          </a:xfrm>
          <a:ln w="38100">
            <a:solidFill>
              <a:schemeClr val="tx1"/>
            </a:solid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Pest Stress</a:t>
            </a:r>
            <a:endParaRPr lang="en-US" sz="6000" dirty="0"/>
          </a:p>
        </p:txBody>
      </p:sp>
      <p:sp>
        <p:nvSpPr>
          <p:cNvPr id="3" name="Content Placeholder 2"/>
          <p:cNvSpPr>
            <a:spLocks noGrp="1"/>
          </p:cNvSpPr>
          <p:nvPr>
            <p:ph idx="1"/>
          </p:nvPr>
        </p:nvSpPr>
        <p:spPr>
          <a:solidFill>
            <a:srgbClr val="FFFF66"/>
          </a:solidFill>
          <a:ln w="28575">
            <a:solidFill>
              <a:schemeClr val="tx1"/>
            </a:solidFill>
          </a:ln>
        </p:spPr>
        <p:txBody>
          <a:bodyPr>
            <a:normAutofit fontScale="92500"/>
          </a:bodyPr>
          <a:lstStyle/>
          <a:p>
            <a:r>
              <a:rPr lang="en-US" sz="3600" dirty="0" smtClean="0"/>
              <a:t>Root-Knot Nematode – control strategies include fallow, </a:t>
            </a:r>
            <a:r>
              <a:rPr lang="en-US" sz="3600" dirty="0" err="1" smtClean="0"/>
              <a:t>sunn</a:t>
            </a:r>
            <a:r>
              <a:rPr lang="en-US" sz="3600" dirty="0" smtClean="0"/>
              <a:t> hemp green manure,  crop rotation, increase organic matter.</a:t>
            </a:r>
          </a:p>
          <a:p>
            <a:r>
              <a:rPr lang="en-US" sz="3600" dirty="0" smtClean="0"/>
              <a:t>Mites – good air circulation, wider spacing, resistant varieties, overhead irrigation </a:t>
            </a:r>
          </a:p>
          <a:p>
            <a:r>
              <a:rPr lang="en-US" sz="3600" dirty="0" smtClean="0"/>
              <a:t>Rose beetle – picking at night, </a:t>
            </a:r>
            <a:r>
              <a:rPr lang="en-US" sz="3600" dirty="0" err="1" smtClean="0"/>
              <a:t>neem</a:t>
            </a:r>
            <a:r>
              <a:rPr lang="en-US" sz="3600" dirty="0" smtClean="0"/>
              <a:t>/DE</a:t>
            </a:r>
          </a:p>
          <a:p>
            <a:r>
              <a:rPr lang="en-US" sz="3600" dirty="0" smtClean="0"/>
              <a:t>Mice/Rats – baiting, plant spacing, thick drip</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2000" fill="hold"/>
                                        <p:tgtEl>
                                          <p:spTgt spid="3">
                                            <p:bg/>
                                          </p:spTgt>
                                        </p:tgtEl>
                                        <p:attrNameLst>
                                          <p:attrName>ppt_x</p:attrName>
                                        </p:attrNameLst>
                                      </p:cBhvr>
                                      <p:tavLst>
                                        <p:tav tm="0">
                                          <p:val>
                                            <p:strVal val="#ppt_x"/>
                                          </p:val>
                                        </p:tav>
                                        <p:tav tm="100000">
                                          <p:val>
                                            <p:strVal val="#ppt_x"/>
                                          </p:val>
                                        </p:tav>
                                      </p:tavLst>
                                    </p:anim>
                                    <p:anim calcmode="lin" valueType="num">
                                      <p:cBhvr additive="base">
                                        <p:cTn id="8" dur="20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Windbreaks</a:t>
            </a:r>
            <a:endParaRPr lang="en-US" sz="4800" dirty="0"/>
          </a:p>
        </p:txBody>
      </p:sp>
      <p:sp>
        <p:nvSpPr>
          <p:cNvPr id="3" name="Content Placeholder 2"/>
          <p:cNvSpPr>
            <a:spLocks noGrp="1"/>
          </p:cNvSpPr>
          <p:nvPr>
            <p:ph idx="1"/>
          </p:nvPr>
        </p:nvSpPr>
        <p:spPr>
          <a:solidFill>
            <a:srgbClr val="FFFF66"/>
          </a:solidFill>
          <a:ln w="28575">
            <a:solidFill>
              <a:schemeClr val="tx1"/>
            </a:solidFill>
          </a:ln>
        </p:spPr>
        <p:txBody>
          <a:bodyPr>
            <a:normAutofit/>
          </a:bodyPr>
          <a:lstStyle/>
          <a:p>
            <a:pPr>
              <a:buNone/>
            </a:pPr>
            <a:r>
              <a:rPr lang="en-US" dirty="0" smtClean="0"/>
              <a:t>	</a:t>
            </a:r>
            <a:r>
              <a:rPr lang="en-US" sz="3600" dirty="0" smtClean="0"/>
              <a:t>Windbreaks are critical to the protection of upland taro, especially in windy areas such as </a:t>
            </a:r>
            <a:r>
              <a:rPr lang="en-US" sz="3600" dirty="0" err="1" smtClean="0"/>
              <a:t>Kohala</a:t>
            </a:r>
            <a:r>
              <a:rPr lang="en-US" sz="3600" dirty="0" smtClean="0"/>
              <a:t>, Ho’olehua, Kahului, and many areas of the state. Temporary windbreaks such as sorghum-</a:t>
            </a:r>
            <a:r>
              <a:rPr lang="en-US" sz="3600" dirty="0" err="1" smtClean="0"/>
              <a:t>sudan</a:t>
            </a:r>
            <a:r>
              <a:rPr lang="en-US" sz="3600" dirty="0" smtClean="0"/>
              <a:t> hybrid grass are fast growing, planted by seed, and will protect taro for a year or more.</a:t>
            </a:r>
            <a:endParaRPr lang="en-US" sz="36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Sorghum-Sudan  Grass Windbreak</a:t>
            </a:r>
            <a:endParaRPr lang="en-US" dirty="0"/>
          </a:p>
        </p:txBody>
      </p:sp>
      <p:pic>
        <p:nvPicPr>
          <p:cNvPr id="4" name="Content Placeholder 3" descr="summergarden2011 040.jpg"/>
          <p:cNvPicPr>
            <a:picLocks noGrp="1" noChangeAspect="1"/>
          </p:cNvPicPr>
          <p:nvPr>
            <p:ph idx="1"/>
          </p:nvPr>
        </p:nvPicPr>
        <p:blipFill>
          <a:blip r:embed="rId3" cstate="print"/>
          <a:stretch>
            <a:fillRect/>
          </a:stretch>
        </p:blipFill>
        <p:spPr>
          <a:xfrm>
            <a:off x="1143000" y="1600200"/>
            <a:ext cx="6705599" cy="4876800"/>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Sorghum-Sudan Windbreak</a:t>
            </a:r>
            <a:endParaRPr lang="en-US" sz="4800" dirty="0"/>
          </a:p>
        </p:txBody>
      </p:sp>
      <p:sp>
        <p:nvSpPr>
          <p:cNvPr id="3" name="Content Placeholder 2"/>
          <p:cNvSpPr>
            <a:spLocks noGrp="1"/>
          </p:cNvSpPr>
          <p:nvPr>
            <p:ph idx="1"/>
          </p:nvPr>
        </p:nvSpPr>
        <p:spPr>
          <a:xfrm>
            <a:off x="838200" y="1600200"/>
            <a:ext cx="7467600" cy="4525963"/>
          </a:xfrm>
          <a:solidFill>
            <a:srgbClr val="FFFF66"/>
          </a:solidFill>
          <a:ln w="28575">
            <a:solidFill>
              <a:schemeClr val="tx1"/>
            </a:solidFill>
          </a:ln>
        </p:spPr>
        <p:txBody>
          <a:bodyPr>
            <a:normAutofit lnSpcReduction="10000"/>
          </a:bodyPr>
          <a:lstStyle/>
          <a:p>
            <a:pPr>
              <a:buNone/>
            </a:pPr>
            <a:r>
              <a:rPr lang="en-US" sz="800" dirty="0" smtClean="0"/>
              <a:t>	</a:t>
            </a:r>
          </a:p>
          <a:p>
            <a:pPr>
              <a:buNone/>
            </a:pPr>
            <a:r>
              <a:rPr lang="en-US" sz="4000" dirty="0" smtClean="0"/>
              <a:t>	</a:t>
            </a:r>
            <a:r>
              <a:rPr lang="en-US" sz="4000" i="1" dirty="0" smtClean="0"/>
              <a:t>Sow 2 months prior to planting </a:t>
            </a:r>
            <a:r>
              <a:rPr lang="en-US" sz="4000" i="1" dirty="0" err="1" smtClean="0"/>
              <a:t>huli</a:t>
            </a:r>
            <a:r>
              <a:rPr lang="en-US" sz="4000" i="1" dirty="0" smtClean="0"/>
              <a:t>. Use hand seed planter with radish seed plate. Can be cut and re-grown (</a:t>
            </a:r>
            <a:r>
              <a:rPr lang="en-US" sz="4000" i="1" dirty="0" err="1" smtClean="0"/>
              <a:t>ratoon</a:t>
            </a:r>
            <a:r>
              <a:rPr lang="en-US" sz="4000" i="1" dirty="0" smtClean="0"/>
              <a:t>). Can be used for animal feed or to build soil organic matter. Nematode-resistant</a:t>
            </a:r>
            <a:endParaRPr lang="en-US" sz="4000" i="1"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t>Post-Harvest</a:t>
            </a:r>
            <a:endParaRPr lang="en-US" sz="6600" dirty="0"/>
          </a:p>
        </p:txBody>
      </p:sp>
      <p:pic>
        <p:nvPicPr>
          <p:cNvPr id="4" name="Content Placeholder 3" descr="tarospring06003.JPG"/>
          <p:cNvPicPr>
            <a:picLocks noGrp="1" noChangeAspect="1"/>
          </p:cNvPicPr>
          <p:nvPr>
            <p:ph idx="1"/>
          </p:nvPr>
        </p:nvPicPr>
        <p:blipFill>
          <a:blip r:embed="rId3" cstate="print"/>
          <a:stretch>
            <a:fillRect/>
          </a:stretch>
        </p:blipFill>
        <p:spPr>
          <a:xfrm>
            <a:off x="990600" y="1600200"/>
            <a:ext cx="7162800" cy="4525963"/>
          </a:xfrm>
          <a:ln w="38100">
            <a:solidFill>
              <a:schemeClr val="tx1"/>
            </a:solid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Hawaiian Taro Cultivars</a:t>
            </a:r>
            <a:endParaRPr lang="en-US" dirty="0"/>
          </a:p>
        </p:txBody>
      </p:sp>
      <p:sp>
        <p:nvSpPr>
          <p:cNvPr id="3" name="Content Placeholder 2"/>
          <p:cNvSpPr>
            <a:spLocks noGrp="1"/>
          </p:cNvSpPr>
          <p:nvPr>
            <p:ph idx="1"/>
          </p:nvPr>
        </p:nvSpPr>
        <p:spPr>
          <a:xfrm>
            <a:off x="609600" y="1600200"/>
            <a:ext cx="7772400" cy="4525963"/>
          </a:xfrm>
          <a:solidFill>
            <a:srgbClr val="FFFF66"/>
          </a:solidFill>
        </p:spPr>
        <p:txBody>
          <a:bodyPr>
            <a:normAutofit fontScale="92500" lnSpcReduction="10000"/>
          </a:bodyPr>
          <a:lstStyle/>
          <a:p>
            <a:pPr>
              <a:buNone/>
            </a:pPr>
            <a:r>
              <a:rPr lang="en-US" sz="900" dirty="0" smtClean="0"/>
              <a:t>	</a:t>
            </a:r>
          </a:p>
          <a:p>
            <a:pPr>
              <a:buNone/>
            </a:pPr>
            <a:r>
              <a:rPr lang="en-US" sz="3600" dirty="0" smtClean="0"/>
              <a:t>	It’s estimated that about 90-100 Hawaiian cultivars are left of the 200+ cultivars selected by them. Many cultivars have been lost due to changing eating habits. After end of </a:t>
            </a:r>
            <a:r>
              <a:rPr lang="en-US" sz="3600" dirty="0" err="1" smtClean="0"/>
              <a:t>Kapu</a:t>
            </a:r>
            <a:r>
              <a:rPr lang="en-US" sz="3600" dirty="0" smtClean="0"/>
              <a:t> System, demand moved to </a:t>
            </a:r>
            <a:r>
              <a:rPr lang="en-US" sz="3600" dirty="0" err="1" smtClean="0"/>
              <a:t>ali’i</a:t>
            </a:r>
            <a:r>
              <a:rPr lang="en-US" sz="3600" dirty="0" smtClean="0"/>
              <a:t> taro; purple or Lehua types. There are much more white and off-white cultivars than purple ones. Purple color is recessive. (only 7% purple in white cross)</a:t>
            </a:r>
            <a:endParaRPr lang="en-US" sz="36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x210I 596.jpg"/>
          <p:cNvPicPr>
            <a:picLocks noGrp="1" noChangeAspect="1"/>
          </p:cNvPicPr>
          <p:nvPr>
            <p:ph idx="1"/>
          </p:nvPr>
        </p:nvPicPr>
        <p:blipFill>
          <a:blip r:embed="rId3" cstate="print"/>
          <a:stretch>
            <a:fillRect/>
          </a:stretch>
        </p:blipFill>
        <p:spPr>
          <a:xfrm>
            <a:off x="0" y="0"/>
            <a:ext cx="9011708" cy="6858000"/>
          </a:xfrm>
          <a:ln w="28575">
            <a:solidFill>
              <a:schemeClr val="tx1"/>
            </a:solidFill>
          </a:ln>
        </p:spPr>
      </p:pic>
      <p:sp>
        <p:nvSpPr>
          <p:cNvPr id="5" name="TextBox 4"/>
          <p:cNvSpPr txBox="1"/>
          <p:nvPr/>
        </p:nvSpPr>
        <p:spPr>
          <a:xfrm>
            <a:off x="228600" y="4800600"/>
            <a:ext cx="8458200" cy="2431435"/>
          </a:xfrm>
          <a:prstGeom prst="rect">
            <a:avLst/>
          </a:prstGeom>
          <a:noFill/>
        </p:spPr>
        <p:txBody>
          <a:bodyPr wrap="square" rtlCol="0">
            <a:spAutoFit/>
          </a:bodyPr>
          <a:lstStyle/>
          <a:p>
            <a:pPr algn="ctr"/>
            <a:r>
              <a:rPr lang="en-US" sz="4400" b="1" dirty="0" smtClean="0">
                <a:latin typeface="New Century Schoolbook" pitchFamily="18" charset="0"/>
              </a:rPr>
              <a:t>When all is said and done,</a:t>
            </a:r>
          </a:p>
          <a:p>
            <a:pPr algn="ctr"/>
            <a:r>
              <a:rPr lang="en-US" sz="5400" b="1" dirty="0" smtClean="0">
                <a:latin typeface="New Century Schoolbook" pitchFamily="18" charset="0"/>
              </a:rPr>
              <a:t>The Proof is in the Poi </a:t>
            </a:r>
          </a:p>
          <a:p>
            <a:pPr algn="ctr"/>
            <a:r>
              <a:rPr lang="en-US" sz="5400" b="1" dirty="0" smtClean="0">
                <a:latin typeface="New Century Schoolbook" pitchFamily="18" charset="0"/>
              </a:rPr>
              <a:t> </a:t>
            </a:r>
            <a:endParaRPr lang="en-US" sz="5400" b="1" dirty="0">
              <a:latin typeface="New Century Schoolbook"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Market Wants Purple Corms</a:t>
            </a:r>
            <a:endParaRPr lang="en-US" sz="5400" dirty="0"/>
          </a:p>
        </p:txBody>
      </p:sp>
      <p:pic>
        <p:nvPicPr>
          <p:cNvPr id="4" name="Content Placeholder 3" descr="taroorchids20089 252.jpg"/>
          <p:cNvPicPr>
            <a:picLocks noGrp="1" noChangeAspect="1"/>
          </p:cNvPicPr>
          <p:nvPr>
            <p:ph idx="1"/>
          </p:nvPr>
        </p:nvPicPr>
        <p:blipFill>
          <a:blip r:embed="rId3" cstate="print"/>
          <a:stretch>
            <a:fillRect/>
          </a:stretch>
        </p:blipFill>
        <p:spPr>
          <a:xfrm>
            <a:off x="1600200" y="1524000"/>
            <a:ext cx="6034617" cy="4525963"/>
          </a:xfrm>
          <a:ln w="38100">
            <a:solidFill>
              <a:schemeClr val="tx1"/>
            </a:solid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Propagation</a:t>
            </a:r>
            <a:endParaRPr lang="en-US" dirty="0"/>
          </a:p>
        </p:txBody>
      </p:sp>
      <p:sp>
        <p:nvSpPr>
          <p:cNvPr id="3" name="Content Placeholder 2"/>
          <p:cNvSpPr>
            <a:spLocks noGrp="1"/>
          </p:cNvSpPr>
          <p:nvPr>
            <p:ph idx="1"/>
          </p:nvPr>
        </p:nvSpPr>
        <p:spPr>
          <a:xfrm>
            <a:off x="838200" y="1600201"/>
            <a:ext cx="7315200" cy="3962400"/>
          </a:xfrm>
          <a:solidFill>
            <a:srgbClr val="FFFF66"/>
          </a:solidFill>
        </p:spPr>
        <p:txBody>
          <a:bodyPr/>
          <a:lstStyle/>
          <a:p>
            <a:pPr>
              <a:buNone/>
            </a:pPr>
            <a:r>
              <a:rPr lang="en-US" dirty="0" smtClean="0"/>
              <a:t>	</a:t>
            </a:r>
            <a:r>
              <a:rPr lang="en-US" sz="3600" dirty="0" smtClean="0"/>
              <a:t>Taro is propagated </a:t>
            </a:r>
            <a:r>
              <a:rPr lang="en-US" sz="3600" dirty="0" err="1" smtClean="0"/>
              <a:t>vegetatively</a:t>
            </a:r>
            <a:r>
              <a:rPr lang="en-US" sz="3600" dirty="0" smtClean="0"/>
              <a:t>. There is a need to preserve ALL of the varieties  for future generations, and the only way is through continuous planting or sharing with </a:t>
            </a:r>
            <a:r>
              <a:rPr lang="en-US" sz="3600" smtClean="0"/>
              <a:t>others  </a:t>
            </a:r>
            <a:r>
              <a:rPr lang="en-US" sz="3600" dirty="0" smtClean="0"/>
              <a:t>have access to </a:t>
            </a:r>
            <a:r>
              <a:rPr lang="en-US" sz="3600" dirty="0" err="1" smtClean="0"/>
              <a:t>huli</a:t>
            </a:r>
            <a:r>
              <a:rPr lang="en-US" sz="3600" dirty="0" smtClean="0"/>
              <a:t> or planting material </a:t>
            </a:r>
            <a:endParaRPr lang="en-US" sz="3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Keiki = Banana Seed</a:t>
            </a:r>
            <a:endParaRPr lang="en-US" sz="6000" dirty="0"/>
          </a:p>
        </p:txBody>
      </p:sp>
      <p:pic>
        <p:nvPicPr>
          <p:cNvPr id="4" name="Content Placeholder 3" descr="032408_1225a.jpg"/>
          <p:cNvPicPr>
            <a:picLocks noGrp="1" noChangeAspect="1"/>
          </p:cNvPicPr>
          <p:nvPr>
            <p:ph idx="1"/>
          </p:nvPr>
        </p:nvPicPr>
        <p:blipFill>
          <a:blip r:embed="rId3" cstate="print"/>
          <a:stretch>
            <a:fillRect/>
          </a:stretch>
        </p:blipFill>
        <p:spPr>
          <a:xfrm>
            <a:off x="4724400" y="1600200"/>
            <a:ext cx="3429000" cy="4525963"/>
          </a:xfrm>
          <a:ln w="28575">
            <a:solidFill>
              <a:schemeClr val="tx1"/>
            </a:solidFill>
          </a:ln>
        </p:spPr>
      </p:pic>
      <p:sp>
        <p:nvSpPr>
          <p:cNvPr id="5" name="TextBox 4"/>
          <p:cNvSpPr txBox="1"/>
          <p:nvPr/>
        </p:nvSpPr>
        <p:spPr>
          <a:xfrm>
            <a:off x="685800" y="1600200"/>
            <a:ext cx="3505200" cy="3785652"/>
          </a:xfrm>
          <a:prstGeom prst="rect">
            <a:avLst/>
          </a:prstGeom>
          <a:solidFill>
            <a:srgbClr val="FFFF66"/>
          </a:solidFill>
        </p:spPr>
        <p:txBody>
          <a:bodyPr wrap="square" rtlCol="0">
            <a:spAutoFit/>
          </a:bodyPr>
          <a:lstStyle/>
          <a:p>
            <a:r>
              <a:rPr lang="en-US" sz="4000" dirty="0" smtClean="0"/>
              <a:t>Technical term for banana planting material is a </a:t>
            </a:r>
            <a:r>
              <a:rPr lang="en-US" sz="4000" dirty="0" err="1" smtClean="0"/>
              <a:t>keiki</a:t>
            </a:r>
            <a:r>
              <a:rPr lang="en-US" sz="4000" dirty="0" smtClean="0"/>
              <a:t>. Similar to </a:t>
            </a:r>
            <a:r>
              <a:rPr lang="en-US" sz="4000" dirty="0" err="1" smtClean="0"/>
              <a:t>huli</a:t>
            </a:r>
            <a:r>
              <a:rPr lang="en-US" sz="4000" dirty="0" smtClean="0"/>
              <a:t>.</a:t>
            </a:r>
            <a:endParaRPr lang="en-US" sz="4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3197</TotalTime>
  <Words>1034</Words>
  <Application>Microsoft Office PowerPoint</Application>
  <PresentationFormat>On-screen Show (4:3)</PresentationFormat>
  <Paragraphs>211</Paragraphs>
  <Slides>60</Slides>
  <Notes>60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Slide 1</vt:lpstr>
      <vt:lpstr>In the Beginning …</vt:lpstr>
      <vt:lpstr>Growing Systems</vt:lpstr>
      <vt:lpstr>Mala System - Ho’olehua, Molokai</vt:lpstr>
      <vt:lpstr>Mala System with Banana Windbreak</vt:lpstr>
      <vt:lpstr>Hawaiian Taro Cultivars</vt:lpstr>
      <vt:lpstr>Market Wants Purple Corms</vt:lpstr>
      <vt:lpstr>Propagation</vt:lpstr>
      <vt:lpstr>Keiki = Banana Seed</vt:lpstr>
      <vt:lpstr>Huli = Taro Seed </vt:lpstr>
      <vt:lpstr>Identification Based On:</vt:lpstr>
      <vt:lpstr>Leaf Shape –  one of the characteristics used to identify a cultivar</vt:lpstr>
      <vt:lpstr>Taro Families</vt:lpstr>
      <vt:lpstr>Mana ulu - Mana leaf can be identified as long &amp; skinny with upright habit and V connected  to the piko. Corms also will branch (mana).</vt:lpstr>
      <vt:lpstr>Mana ke’o ke’o – leaf edge (lihi) pinkish with white base. Light stripes.</vt:lpstr>
      <vt:lpstr>Mana ke’oke’o - Buds (makamaka) in pairs on corm with pinkish stripes.</vt:lpstr>
      <vt:lpstr>Leaf Margin (Lihi) - Ele ele naioea broad greenish margins, purple kohina (ring) at base. Lilac-pink near kohina for 3-4 cm upward.</vt:lpstr>
      <vt:lpstr>Lauloa – Drought-Tolerant</vt:lpstr>
      <vt:lpstr>Lauloa eleele ula</vt:lpstr>
      <vt:lpstr>Eleele makoko </vt:lpstr>
      <vt:lpstr>Preserving Huli</vt:lpstr>
      <vt:lpstr>Growing Huli  (Center)</vt:lpstr>
      <vt:lpstr>Uniform Huli</vt:lpstr>
      <vt:lpstr>Planting Material</vt:lpstr>
      <vt:lpstr>Planting</vt:lpstr>
      <vt:lpstr>Wetland Poi Varieties</vt:lpstr>
      <vt:lpstr>Moi Varieties</vt:lpstr>
      <vt:lpstr>Maui Lehua = Lehua maoli hybrid</vt:lpstr>
      <vt:lpstr>What Cultivars to Grow</vt:lpstr>
      <vt:lpstr>Luau = leaf</vt:lpstr>
      <vt:lpstr>Taro Cycle - Upland</vt:lpstr>
      <vt:lpstr>Growth Cycle</vt:lpstr>
      <vt:lpstr>Mana ulu at Harvest</vt:lpstr>
      <vt:lpstr>Pa’akala = Ngeruuch (Palau) X Maui Lehua @ 12 mos.</vt:lpstr>
      <vt:lpstr>Determination of Harvest Time</vt:lpstr>
      <vt:lpstr>Months to Harvest - Upland</vt:lpstr>
      <vt:lpstr>Height Determines Yield</vt:lpstr>
      <vt:lpstr>What Can Go Wrong?</vt:lpstr>
      <vt:lpstr>Rain + Cold = Leaf Blight</vt:lpstr>
      <vt:lpstr>Phytophthora colocasiae</vt:lpstr>
      <vt:lpstr>Pros and Cons of Taro Hybrids</vt:lpstr>
      <vt:lpstr>Moi X Palau : Piko ulaula : Pauakea</vt:lpstr>
      <vt:lpstr>Hybrid 99-4</vt:lpstr>
      <vt:lpstr>Selecting Cultivars</vt:lpstr>
      <vt:lpstr>Mala Weed Control</vt:lpstr>
      <vt:lpstr>Furrow &amp; Hand-Weeding</vt:lpstr>
      <vt:lpstr>Weed Control:  Plastic Mulch &amp; Cultivating</vt:lpstr>
      <vt:lpstr>Pest Control</vt:lpstr>
      <vt:lpstr>Aphids</vt:lpstr>
      <vt:lpstr>Mealy Bugs</vt:lpstr>
      <vt:lpstr>Aphids &amp; Mealy Bugs</vt:lpstr>
      <vt:lpstr>Snails &amp; Slugs</vt:lpstr>
      <vt:lpstr>Snails and Slugs</vt:lpstr>
      <vt:lpstr>Root-Knot Nematodes</vt:lpstr>
      <vt:lpstr>Pest Stress</vt:lpstr>
      <vt:lpstr>Windbreaks</vt:lpstr>
      <vt:lpstr>Sorghum-Sudan  Grass Windbreak</vt:lpstr>
      <vt:lpstr>Sorghum-Sudan Windbreak</vt:lpstr>
      <vt:lpstr>Post-Harvest</vt:lpstr>
      <vt:lpstr>Slide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Dryland Taro Production Plan</dc:title>
  <dc:creator>Glenn</dc:creator>
  <cp:lastModifiedBy>Glenn</cp:lastModifiedBy>
  <cp:revision>213</cp:revision>
  <dcterms:created xsi:type="dcterms:W3CDTF">2010-08-11T00:15:28Z</dcterms:created>
  <dcterms:modified xsi:type="dcterms:W3CDTF">2012-05-17T23:49:20Z</dcterms:modified>
</cp:coreProperties>
</file>