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7"/>
  </p:notesMasterIdLst>
  <p:sldIdLst>
    <p:sldId id="256" r:id="rId2"/>
    <p:sldId id="391" r:id="rId3"/>
    <p:sldId id="371" r:id="rId4"/>
    <p:sldId id="373" r:id="rId5"/>
    <p:sldId id="352" r:id="rId6"/>
    <p:sldId id="353" r:id="rId7"/>
    <p:sldId id="316" r:id="rId8"/>
    <p:sldId id="372" r:id="rId9"/>
    <p:sldId id="362" r:id="rId10"/>
    <p:sldId id="257" r:id="rId11"/>
    <p:sldId id="350" r:id="rId12"/>
    <p:sldId id="354" r:id="rId13"/>
    <p:sldId id="343" r:id="rId14"/>
    <p:sldId id="344" r:id="rId15"/>
    <p:sldId id="320" r:id="rId16"/>
    <p:sldId id="338" r:id="rId17"/>
    <p:sldId id="389" r:id="rId18"/>
    <p:sldId id="326" r:id="rId19"/>
    <p:sldId id="328" r:id="rId20"/>
    <p:sldId id="339" r:id="rId21"/>
    <p:sldId id="340" r:id="rId22"/>
    <p:sldId id="331" r:id="rId23"/>
    <p:sldId id="332" r:id="rId24"/>
    <p:sldId id="367" r:id="rId25"/>
    <p:sldId id="356" r:id="rId26"/>
    <p:sldId id="357" r:id="rId27"/>
    <p:sldId id="333" r:id="rId28"/>
    <p:sldId id="358" r:id="rId29"/>
    <p:sldId id="379" r:id="rId30"/>
    <p:sldId id="335" r:id="rId31"/>
    <p:sldId id="359" r:id="rId32"/>
    <p:sldId id="347" r:id="rId33"/>
    <p:sldId id="260" r:id="rId34"/>
    <p:sldId id="264" r:id="rId35"/>
    <p:sldId id="337" r:id="rId36"/>
    <p:sldId id="273" r:id="rId37"/>
    <p:sldId id="307" r:id="rId38"/>
    <p:sldId id="364" r:id="rId39"/>
    <p:sldId id="383" r:id="rId40"/>
    <p:sldId id="384" r:id="rId41"/>
    <p:sldId id="385" r:id="rId42"/>
    <p:sldId id="386" r:id="rId43"/>
    <p:sldId id="390" r:id="rId44"/>
    <p:sldId id="387" r:id="rId45"/>
    <p:sldId id="388" r:id="rId46"/>
    <p:sldId id="392" r:id="rId47"/>
    <p:sldId id="296" r:id="rId48"/>
    <p:sldId id="348" r:id="rId49"/>
    <p:sldId id="297" r:id="rId50"/>
    <p:sldId id="298" r:id="rId51"/>
    <p:sldId id="292" r:id="rId52"/>
    <p:sldId id="293" r:id="rId53"/>
    <p:sldId id="294" r:id="rId54"/>
    <p:sldId id="378" r:id="rId55"/>
    <p:sldId id="300"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66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20" autoAdjust="0"/>
    <p:restoredTop sz="94660" autoAdjust="0"/>
  </p:normalViewPr>
  <p:slideViewPr>
    <p:cSldViewPr>
      <p:cViewPr varScale="1">
        <p:scale>
          <a:sx n="70" d="100"/>
          <a:sy n="70" d="100"/>
        </p:scale>
        <p:origin x="-912" y="-108"/>
      </p:cViewPr>
      <p:guideLst>
        <p:guide orient="horz" pos="2160"/>
        <p:guide pos="2880"/>
      </p:guideLst>
    </p:cSldViewPr>
  </p:slideViewPr>
  <p:outlineViewPr>
    <p:cViewPr>
      <p:scale>
        <a:sx n="33" d="100"/>
        <a:sy n="33" d="100"/>
      </p:scale>
      <p:origin x="0" y="2730"/>
    </p:cViewPr>
  </p:outlineViewPr>
  <p:notesTextViewPr>
    <p:cViewPr>
      <p:scale>
        <a:sx n="100" d="100"/>
        <a:sy n="100" d="100"/>
      </p:scale>
      <p:origin x="0" y="0"/>
    </p:cViewPr>
  </p:notesTextViewPr>
  <p:sorterViewPr>
    <p:cViewPr>
      <p:scale>
        <a:sx n="100" d="100"/>
        <a:sy n="100" d="100"/>
      </p:scale>
      <p:origin x="0" y="21342"/>
    </p:cViewPr>
  </p:sorterViewPr>
  <p:notesViewPr>
    <p:cSldViewPr>
      <p:cViewPr varScale="1">
        <p:scale>
          <a:sx n="53" d="100"/>
          <a:sy n="53" d="100"/>
        </p:scale>
        <p:origin x="-1842"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19364B-B872-4C19-8937-EEBC15E908EC}" type="datetimeFigureOut">
              <a:rPr lang="en-US" smtClean="0"/>
              <a:pPr/>
              <a:t>5/17/2012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19852D-D07B-49A2-9DEC-A1E164A105F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19852D-D07B-49A2-9DEC-A1E164A105FE}"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19852D-D07B-49A2-9DEC-A1E164A105FE}"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19852D-D07B-49A2-9DEC-A1E164A105FE}"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19852D-D07B-49A2-9DEC-A1E164A105FE}"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19852D-D07B-49A2-9DEC-A1E164A105FE}"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19852D-D07B-49A2-9DEC-A1E164A105FE}"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19852D-D07B-49A2-9DEC-A1E164A105FE}"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19852D-D07B-49A2-9DEC-A1E164A105FE}"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19852D-D07B-49A2-9DEC-A1E164A105FE}"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19852D-D07B-49A2-9DEC-A1E164A105FE}"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19852D-D07B-49A2-9DEC-A1E164A105FE}"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5D2F0DC-B23C-4B55-87F5-DFDF84FE3866}"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19852D-D07B-49A2-9DEC-A1E164A105FE}"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19852D-D07B-49A2-9DEC-A1E164A105FE}"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19852D-D07B-49A2-9DEC-A1E164A105FE}"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19852D-D07B-49A2-9DEC-A1E164A105FE}"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19852D-D07B-49A2-9DEC-A1E164A105FE}"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19852D-D07B-49A2-9DEC-A1E164A105FE}"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19852D-D07B-49A2-9DEC-A1E164A105FE}"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19852D-D07B-49A2-9DEC-A1E164A105FE}" type="slidenum">
              <a:rPr lang="en-US" smtClean="0"/>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19852D-D07B-49A2-9DEC-A1E164A105FE}"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19852D-D07B-49A2-9DEC-A1E164A105FE}"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19852D-D07B-49A2-9DEC-A1E164A105FE}"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19852D-D07B-49A2-9DEC-A1E164A105FE}"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19852D-D07B-49A2-9DEC-A1E164A105FE}"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D2F0DC-B23C-4B55-87F5-DFDF84FE3866}" type="slidenum">
              <a:rPr lang="en-US" smtClean="0"/>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19852D-D07B-49A2-9DEC-A1E164A105FE}"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19852D-D07B-49A2-9DEC-A1E164A105FE}"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19852D-D07B-49A2-9DEC-A1E164A105FE}"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19852D-D07B-49A2-9DEC-A1E164A105FE}"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19852D-D07B-49A2-9DEC-A1E164A105FE}" type="slidenum">
              <a:rPr lang="en-US" smtClean="0"/>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19852D-D07B-49A2-9DEC-A1E164A105FE}"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19852D-D07B-49A2-9DEC-A1E164A105FE}"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19852D-D07B-49A2-9DEC-A1E164A105FE}"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19852D-D07B-49A2-9DEC-A1E164A105FE}"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5D2F0DC-B23C-4B55-87F5-DFDF84FE3866}" type="slidenum">
              <a:rPr lang="en-US" smtClean="0"/>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19852D-D07B-49A2-9DEC-A1E164A105FE}"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19852D-D07B-49A2-9DEC-A1E164A105FE}"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19852D-D07B-49A2-9DEC-A1E164A105FE}"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19852D-D07B-49A2-9DEC-A1E164A105FE}"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19852D-D07B-49A2-9DEC-A1E164A105FE}"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5C0D18E-A727-461B-B2ED-D0D7A0736A55}"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19852D-D07B-49A2-9DEC-A1E164A105FE}"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5C0D18E-A727-461B-B2ED-D0D7A0736A55}"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19852D-D07B-49A2-9DEC-A1E164A105FE}"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5C0D18E-A727-461B-B2ED-D0D7A0736A55}"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5C0D18E-A727-461B-B2ED-D0D7A0736A55}"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5C0D18E-A727-461B-B2ED-D0D7A0736A55}"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5C0D18E-A727-461B-B2ED-D0D7A0736A55}"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19852D-D07B-49A2-9DEC-A1E164A105FE}"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1FA2AE-D9D6-4D78-B39C-82E6948102D2}" type="slidenum">
              <a:rPr lang="en-US" smtClean="0"/>
              <a:pPr/>
              <a:t>55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19852D-D07B-49A2-9DEC-A1E164A105FE}"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19852D-D07B-49A2-9DEC-A1E164A105FE}"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19852D-D07B-49A2-9DEC-A1E164A105FE}"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5D2F0DC-B23C-4B55-87F5-DFDF84FE3866}"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221FA1D2-3938-4C3E-BE8C-6247F264E40E}" type="datetimeFigureOut">
              <a:rPr lang="en-US" smtClean="0"/>
              <a:pPr/>
              <a:t>5/17/2012</a:t>
            </a:fld>
            <a:endParaRPr lang="en-US"/>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en-US"/>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59B3208D-62BE-48B7-83FA-910F6829BAF7}"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221FA1D2-3938-4C3E-BE8C-6247F264E40E}" type="datetimeFigureOut">
              <a:rPr lang="en-US" smtClean="0"/>
              <a:pPr/>
              <a:t>5/17/2012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9B3208D-62BE-48B7-83FA-910F6829BAF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fld id="{221FA1D2-3938-4C3E-BE8C-6247F264E40E}" type="datetimeFigureOut">
              <a:rPr lang="en-US" smtClean="0"/>
              <a:pPr/>
              <a:t>5/17/2012</a:t>
            </a:fld>
            <a:endParaRPr lang="en-US"/>
          </a:p>
        </p:txBody>
      </p:sp>
      <p:sp>
        <p:nvSpPr>
          <p:cNvPr id="5" name="Footer Placeholder 4"/>
          <p:cNvSpPr>
            <a:spLocks noGrp="1"/>
          </p:cNvSpPr>
          <p:nvPr>
            <p:ph type="ftr" sz="quarter" idx="11"/>
          </p:nvPr>
        </p:nvSpPr>
        <p:spPr>
          <a:xfrm>
            <a:off x="457200" y="6556248"/>
            <a:ext cx="3657600" cy="228600"/>
          </a:xfrm>
        </p:spPr>
        <p:txBody>
          <a:bodyPr/>
          <a:lstStyle>
            <a:extLst/>
          </a:lstStyle>
          <a:p>
            <a:endParaRPr lang="en-US"/>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59B3208D-62BE-48B7-83FA-910F6829BAF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221FA1D2-3938-4C3E-BE8C-6247F264E40E}" type="datetimeFigureOut">
              <a:rPr lang="en-US" smtClean="0"/>
              <a:pPr/>
              <a:t>5/17/2012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9B3208D-62BE-48B7-83FA-910F6829BAF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221FA1D2-3938-4C3E-BE8C-6247F264E40E}" type="datetimeFigureOut">
              <a:rPr lang="en-US" smtClean="0"/>
              <a:pPr/>
              <a:t>5/17/2012</a:t>
            </a:fld>
            <a:endParaRPr lang="en-US"/>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en-US"/>
          </a:p>
        </p:txBody>
      </p:sp>
      <p:sp>
        <p:nvSpPr>
          <p:cNvPr id="6" name="Slide Number Placeholder 5"/>
          <p:cNvSpPr>
            <a:spLocks noGrp="1"/>
          </p:cNvSpPr>
          <p:nvPr>
            <p:ph type="sldNum" sz="quarter" idx="12"/>
          </p:nvPr>
        </p:nvSpPr>
        <p:spPr>
          <a:xfrm>
            <a:off x="6733952" y="6555112"/>
            <a:ext cx="588336" cy="228600"/>
          </a:xfrm>
        </p:spPr>
        <p:txBody>
          <a:bodyPr/>
          <a:lstStyle>
            <a:extLst/>
          </a:lstStyle>
          <a:p>
            <a:fld id="{59B3208D-62BE-48B7-83FA-910F6829BAF7}"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221FA1D2-3938-4C3E-BE8C-6247F264E40E}" type="datetimeFigureOut">
              <a:rPr lang="en-US" smtClean="0"/>
              <a:pPr/>
              <a:t>5/17/2012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59B3208D-62BE-48B7-83FA-910F6829BAF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221FA1D2-3938-4C3E-BE8C-6247F264E40E}" type="datetimeFigureOut">
              <a:rPr lang="en-US" smtClean="0"/>
              <a:pPr/>
              <a:t>5/17/2012</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59B3208D-62BE-48B7-83FA-910F6829BAF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221FA1D2-3938-4C3E-BE8C-6247F264E40E}" type="datetimeFigureOut">
              <a:rPr lang="en-US" smtClean="0"/>
              <a:pPr/>
              <a:t>5/17/2012</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59B3208D-62BE-48B7-83FA-910F6829BAF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221FA1D2-3938-4C3E-BE8C-6247F264E40E}" type="datetimeFigureOut">
              <a:rPr lang="en-US" smtClean="0"/>
              <a:pPr/>
              <a:t>5/17/2012</a:t>
            </a:fld>
            <a:endParaRPr lang="en-US"/>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lang="en-US"/>
          </a:p>
        </p:txBody>
      </p:sp>
      <p:sp>
        <p:nvSpPr>
          <p:cNvPr id="4" name="Slide Number Placeholder 3"/>
          <p:cNvSpPr>
            <a:spLocks noGrp="1"/>
          </p:cNvSpPr>
          <p:nvPr>
            <p:ph type="sldNum" sz="quarter" idx="12"/>
          </p:nvPr>
        </p:nvSpPr>
        <p:spPr/>
        <p:txBody>
          <a:bodyPr/>
          <a:lstStyle>
            <a:extLst/>
          </a:lstStyle>
          <a:p>
            <a:fld id="{59B3208D-62BE-48B7-83FA-910F6829BAF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221FA1D2-3938-4C3E-BE8C-6247F264E40E}" type="datetimeFigureOut">
              <a:rPr lang="en-US" smtClean="0"/>
              <a:pPr/>
              <a:t>5/17/2012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59B3208D-62BE-48B7-83FA-910F6829BAF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fld id="{221FA1D2-3938-4C3E-BE8C-6247F264E40E}" type="datetimeFigureOut">
              <a:rPr lang="en-US" smtClean="0"/>
              <a:pPr/>
              <a:t>5/17/2012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59B3208D-62BE-48B7-83FA-910F6829BAF7}" type="slidenum">
              <a:rPr lang="en-US" smtClean="0"/>
              <a:pPr/>
              <a:t>‹#›</a:t>
            </a:fld>
            <a:endParaRPr lang="en-US"/>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221FA1D2-3938-4C3E-BE8C-6247F264E40E}" type="datetimeFigureOut">
              <a:rPr lang="en-US" smtClean="0"/>
              <a:pPr/>
              <a:t>5/17/2012</a:t>
            </a:fld>
            <a:endParaRPr lang="en-US"/>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n-US"/>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59B3208D-62BE-48B7-83FA-910F6829BAF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43200" y="533400"/>
            <a:ext cx="5729068" cy="2057400"/>
          </a:xfrm>
        </p:spPr>
        <p:txBody>
          <a:bodyPr/>
          <a:lstStyle/>
          <a:p>
            <a:pPr algn="l"/>
            <a:r>
              <a:rPr lang="en-US" sz="4400" dirty="0" smtClean="0"/>
              <a:t>growing Tomatoes</a:t>
            </a:r>
            <a:br>
              <a:rPr lang="en-US" sz="4400" dirty="0" smtClean="0"/>
            </a:br>
            <a:r>
              <a:rPr lang="en-US" sz="4400" dirty="0" smtClean="0"/>
              <a:t>for seed in the </a:t>
            </a:r>
            <a:r>
              <a:rPr lang="en-US" sz="4400" dirty="0" err="1" smtClean="0"/>
              <a:t>hawaiian</a:t>
            </a:r>
            <a:r>
              <a:rPr lang="en-US" sz="4400" dirty="0" smtClean="0"/>
              <a:t> garden</a:t>
            </a:r>
            <a:endParaRPr lang="en-US" sz="4400" dirty="0"/>
          </a:p>
        </p:txBody>
      </p:sp>
      <p:sp>
        <p:nvSpPr>
          <p:cNvPr id="3" name="Subtitle 2"/>
          <p:cNvSpPr>
            <a:spLocks noGrp="1"/>
          </p:cNvSpPr>
          <p:nvPr>
            <p:ph type="subTitle" idx="1"/>
          </p:nvPr>
        </p:nvSpPr>
        <p:spPr>
          <a:xfrm>
            <a:off x="2819400" y="3539864"/>
            <a:ext cx="6324600" cy="1489336"/>
          </a:xfrm>
        </p:spPr>
        <p:txBody>
          <a:bodyPr>
            <a:noAutofit/>
          </a:bodyPr>
          <a:lstStyle/>
          <a:p>
            <a:pPr algn="l"/>
            <a:r>
              <a:rPr lang="en-US" sz="2800" dirty="0" smtClean="0"/>
              <a:t>Glenn I. Teves, County Extension Agent</a:t>
            </a:r>
          </a:p>
          <a:p>
            <a:pPr algn="l"/>
            <a:r>
              <a:rPr lang="en-US" sz="2400" dirty="0" smtClean="0"/>
              <a:t>University of Hawaii College of Tropical Agriculture and Human Resources - Molokai</a:t>
            </a:r>
            <a:endParaRPr lang="en-US"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746760"/>
          </a:xfrm>
        </p:spPr>
        <p:txBody>
          <a:bodyPr>
            <a:normAutofit/>
          </a:bodyPr>
          <a:lstStyle/>
          <a:p>
            <a:r>
              <a:rPr lang="en-US" sz="4000" dirty="0" smtClean="0"/>
              <a:t>origins</a:t>
            </a:r>
            <a:endParaRPr lang="en-US" sz="4000" dirty="0"/>
          </a:p>
        </p:txBody>
      </p:sp>
      <p:sp>
        <p:nvSpPr>
          <p:cNvPr id="3" name="Content Placeholder 2"/>
          <p:cNvSpPr>
            <a:spLocks noGrp="1"/>
          </p:cNvSpPr>
          <p:nvPr>
            <p:ph idx="1"/>
          </p:nvPr>
        </p:nvSpPr>
        <p:spPr>
          <a:xfrm>
            <a:off x="457200" y="1371600"/>
            <a:ext cx="7239000" cy="5084136"/>
          </a:xfrm>
        </p:spPr>
        <p:txBody>
          <a:bodyPr>
            <a:noAutofit/>
          </a:bodyPr>
          <a:lstStyle/>
          <a:p>
            <a:r>
              <a:rPr lang="en-US" sz="2900" dirty="0" smtClean="0"/>
              <a:t>Tomato, </a:t>
            </a:r>
            <a:r>
              <a:rPr lang="en-US" sz="2900" i="1" dirty="0" err="1" smtClean="0"/>
              <a:t>Lycopersicon</a:t>
            </a:r>
            <a:r>
              <a:rPr lang="en-US" sz="2900" i="1" dirty="0" smtClean="0"/>
              <a:t> </a:t>
            </a:r>
            <a:r>
              <a:rPr lang="en-US" sz="2900" i="1" dirty="0" err="1" smtClean="0"/>
              <a:t>esculentum</a:t>
            </a:r>
            <a:r>
              <a:rPr lang="en-US" sz="2900" i="1" dirty="0" smtClean="0"/>
              <a:t> is </a:t>
            </a:r>
            <a:r>
              <a:rPr lang="en-US" sz="2900" dirty="0" smtClean="0"/>
              <a:t>native to the tropical Americas, from Mexico to Chile. </a:t>
            </a:r>
          </a:p>
          <a:p>
            <a:endParaRPr lang="en-US" sz="800" dirty="0" smtClean="0"/>
          </a:p>
          <a:p>
            <a:r>
              <a:rPr lang="en-US" sz="2900" dirty="0" smtClean="0"/>
              <a:t>There are dozens of wild </a:t>
            </a:r>
            <a:r>
              <a:rPr lang="en-US" sz="2900" dirty="0" err="1" smtClean="0"/>
              <a:t>Lycopersicon</a:t>
            </a:r>
            <a:r>
              <a:rPr lang="en-US" sz="2900" dirty="0" smtClean="0"/>
              <a:t> species occupying many environmental niches, from the mountain to the shore, and they are important in transferring genes for fruit quality, pest and disease resistance, and environmental adaptability into the modern tomato. </a:t>
            </a:r>
            <a:endParaRPr lang="en-US" sz="29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up)">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899160"/>
          </a:xfrm>
        </p:spPr>
        <p:txBody>
          <a:bodyPr>
            <a:normAutofit/>
          </a:bodyPr>
          <a:lstStyle/>
          <a:p>
            <a:r>
              <a:rPr lang="en-US" sz="4000" dirty="0" smtClean="0"/>
              <a:t>Plant types</a:t>
            </a:r>
            <a:endParaRPr lang="en-US" sz="4000" dirty="0"/>
          </a:p>
        </p:txBody>
      </p:sp>
      <p:sp>
        <p:nvSpPr>
          <p:cNvPr id="3" name="Content Placeholder 2"/>
          <p:cNvSpPr>
            <a:spLocks noGrp="1"/>
          </p:cNvSpPr>
          <p:nvPr>
            <p:ph idx="1"/>
          </p:nvPr>
        </p:nvSpPr>
        <p:spPr/>
        <p:txBody>
          <a:bodyPr>
            <a:normAutofit lnSpcReduction="10000"/>
          </a:bodyPr>
          <a:lstStyle/>
          <a:p>
            <a:r>
              <a:rPr lang="en-US" sz="3200" dirty="0" smtClean="0"/>
              <a:t>Determinate (bush) – concentrated harvest, short harvesting period. Field production. Ground culture. More wind resistant.</a:t>
            </a:r>
            <a:endParaRPr lang="en-US" sz="1200" dirty="0" smtClean="0"/>
          </a:p>
          <a:p>
            <a:r>
              <a:rPr lang="en-US" sz="3200" dirty="0" smtClean="0"/>
              <a:t>Indeterminate (trellis) – Greenhouse; harvest over long period. High yields, high labor. Usually pruned to a single stem. Susceptible to wind. Can be grown on the ground but unwieldy. </a:t>
            </a:r>
          </a:p>
          <a:p>
            <a:pPr>
              <a:buNone/>
            </a:pPr>
            <a:endParaRPr lang="en-US" dirty="0" smtClean="0"/>
          </a:p>
          <a:p>
            <a:pPr>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1280160"/>
          </a:xfrm>
        </p:spPr>
        <p:txBody>
          <a:bodyPr/>
          <a:lstStyle/>
          <a:p>
            <a:pPr algn="ctr"/>
            <a:r>
              <a:rPr lang="en-US" dirty="0" smtClean="0"/>
              <a:t>Determinate grape tomato</a:t>
            </a:r>
            <a:br>
              <a:rPr lang="en-US" dirty="0" smtClean="0"/>
            </a:br>
            <a:r>
              <a:rPr lang="en-US" dirty="0" smtClean="0"/>
              <a:t>Sugary &amp; aria</a:t>
            </a:r>
            <a:endParaRPr lang="en-US" dirty="0"/>
          </a:p>
        </p:txBody>
      </p:sp>
      <p:pic>
        <p:nvPicPr>
          <p:cNvPr id="4" name="Content Placeholder 3" descr="tomato 012.jpg"/>
          <p:cNvPicPr>
            <a:picLocks noGrp="1" noChangeAspect="1"/>
          </p:cNvPicPr>
          <p:nvPr>
            <p:ph idx="1"/>
          </p:nvPr>
        </p:nvPicPr>
        <p:blipFill>
          <a:blip r:embed="rId3" cstate="print"/>
          <a:srcRect t="6092"/>
          <a:stretch>
            <a:fillRect/>
          </a:stretch>
        </p:blipFill>
        <p:spPr>
          <a:xfrm>
            <a:off x="845608" y="1905000"/>
            <a:ext cx="6462184" cy="4551363"/>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Pest resistance</a:t>
            </a:r>
            <a:endParaRPr lang="en-US" dirty="0"/>
          </a:p>
        </p:txBody>
      </p:sp>
      <p:sp>
        <p:nvSpPr>
          <p:cNvPr id="3" name="Content Placeholder 2"/>
          <p:cNvSpPr>
            <a:spLocks noGrp="1"/>
          </p:cNvSpPr>
          <p:nvPr>
            <p:ph idx="1"/>
          </p:nvPr>
        </p:nvSpPr>
        <p:spPr>
          <a:xfrm>
            <a:off x="457200" y="1609416"/>
            <a:ext cx="7010400" cy="4846320"/>
          </a:xfrm>
        </p:spPr>
        <p:txBody>
          <a:bodyPr/>
          <a:lstStyle/>
          <a:p>
            <a:r>
              <a:rPr lang="en-US" dirty="0" smtClean="0"/>
              <a:t>Tomato has the genetic base to create a cultivar with resistance to most of the pests for a specific locale, although some diseases are problematic and difficult to control. i.e. Late blight. </a:t>
            </a:r>
          </a:p>
          <a:p>
            <a:r>
              <a:rPr lang="en-US" dirty="0" smtClean="0"/>
              <a:t>Some diseases are difficult to control due to man’s bad habits. i.e. lack of crop rotation, incremental plantings, lack of crop-free period. Imposing crop-free period is one strategy to keep a disease at low levels. i.e. Spotted wilt virus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822960"/>
          </a:xfrm>
        </p:spPr>
        <p:txBody>
          <a:bodyPr/>
          <a:lstStyle/>
          <a:p>
            <a:r>
              <a:rPr lang="en-US" dirty="0" smtClean="0"/>
              <a:t>Basis </a:t>
            </a:r>
            <a:r>
              <a:rPr lang="en-US" smtClean="0"/>
              <a:t>of resistance</a:t>
            </a:r>
            <a:endParaRPr lang="en-US" dirty="0"/>
          </a:p>
        </p:txBody>
      </p:sp>
      <p:sp>
        <p:nvSpPr>
          <p:cNvPr id="3" name="Content Placeholder 2"/>
          <p:cNvSpPr>
            <a:spLocks noGrp="1"/>
          </p:cNvSpPr>
          <p:nvPr>
            <p:ph idx="1"/>
          </p:nvPr>
        </p:nvSpPr>
        <p:spPr>
          <a:xfrm>
            <a:off x="457200" y="1219200"/>
            <a:ext cx="7239000" cy="5236536"/>
          </a:xfrm>
        </p:spPr>
        <p:txBody>
          <a:bodyPr>
            <a:normAutofit/>
          </a:bodyPr>
          <a:lstStyle/>
          <a:p>
            <a:pPr>
              <a:buNone/>
            </a:pPr>
            <a:r>
              <a:rPr lang="en-US" dirty="0" smtClean="0"/>
              <a:t>Wild </a:t>
            </a:r>
            <a:r>
              <a:rPr lang="en-US" dirty="0" err="1" smtClean="0"/>
              <a:t>Lycopersicon</a:t>
            </a:r>
            <a:r>
              <a:rPr lang="en-US" dirty="0" smtClean="0"/>
              <a:t> species:</a:t>
            </a:r>
          </a:p>
          <a:p>
            <a:r>
              <a:rPr lang="en-US" dirty="0" smtClean="0"/>
              <a:t>L. </a:t>
            </a:r>
            <a:r>
              <a:rPr lang="en-US" dirty="0" err="1" smtClean="0"/>
              <a:t>peruvianum</a:t>
            </a:r>
            <a:r>
              <a:rPr lang="en-US" dirty="0" smtClean="0"/>
              <a:t> - early blight, leaf mold, </a:t>
            </a:r>
            <a:r>
              <a:rPr lang="en-US" dirty="0" err="1" smtClean="0"/>
              <a:t>fusarium</a:t>
            </a:r>
            <a:r>
              <a:rPr lang="en-US" dirty="0" smtClean="0"/>
              <a:t> wilt, </a:t>
            </a:r>
            <a:r>
              <a:rPr lang="en-US" dirty="0" err="1" smtClean="0"/>
              <a:t>septoria</a:t>
            </a:r>
            <a:r>
              <a:rPr lang="en-US" dirty="0" smtClean="0"/>
              <a:t> leaf spot, nematodes</a:t>
            </a:r>
          </a:p>
          <a:p>
            <a:r>
              <a:rPr lang="en-US" dirty="0" smtClean="0"/>
              <a:t>L. </a:t>
            </a:r>
            <a:r>
              <a:rPr lang="en-US" dirty="0" err="1" smtClean="0"/>
              <a:t>hirsutum</a:t>
            </a:r>
            <a:r>
              <a:rPr lang="en-US" dirty="0" smtClean="0"/>
              <a:t> – early blight, bacterial speck, root-knot nematodes, natural insecticide, hairs create physical barrier for mites</a:t>
            </a:r>
          </a:p>
          <a:p>
            <a:r>
              <a:rPr lang="en-US" dirty="0" smtClean="0"/>
              <a:t>L. </a:t>
            </a:r>
            <a:r>
              <a:rPr lang="en-US" dirty="0" err="1" smtClean="0"/>
              <a:t>pimpinellifolium</a:t>
            </a:r>
            <a:r>
              <a:rPr lang="en-US" dirty="0" smtClean="0"/>
              <a:t>  (currant)– bacterial wilt, </a:t>
            </a:r>
            <a:r>
              <a:rPr lang="en-US" dirty="0" err="1" smtClean="0"/>
              <a:t>fusarium</a:t>
            </a:r>
            <a:r>
              <a:rPr lang="en-US" dirty="0" smtClean="0"/>
              <a:t> wilt</a:t>
            </a:r>
          </a:p>
          <a:p>
            <a:r>
              <a:rPr lang="en-US" dirty="0" smtClean="0"/>
              <a:t>L. </a:t>
            </a:r>
            <a:r>
              <a:rPr lang="en-US" dirty="0" err="1" smtClean="0"/>
              <a:t>cerasiforme</a:t>
            </a:r>
            <a:r>
              <a:rPr lang="en-US" dirty="0" smtClean="0"/>
              <a:t> – short stigma = less out-crossing, more true-to-type, heat tolerant</a:t>
            </a:r>
          </a:p>
          <a:p>
            <a:r>
              <a:rPr lang="en-US" dirty="0" smtClean="0"/>
              <a:t>L. </a:t>
            </a:r>
            <a:r>
              <a:rPr lang="en-US" dirty="0" err="1" smtClean="0"/>
              <a:t>cheesemanii</a:t>
            </a:r>
            <a:r>
              <a:rPr lang="en-US" dirty="0" smtClean="0"/>
              <a:t> – heat &amp; salt tolerance, high vitamin C, </a:t>
            </a:r>
            <a:r>
              <a:rPr lang="en-US" dirty="0" err="1" smtClean="0"/>
              <a:t>jointless</a:t>
            </a:r>
            <a:r>
              <a:rPr lang="en-US" dirty="0" smtClean="0"/>
              <a:t> pedicels,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up)">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up)">
                                      <p:cBhvr>
                                        <p:cTn id="3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Grape &amp; mini-</a:t>
            </a:r>
            <a:r>
              <a:rPr lang="en-US" dirty="0" err="1" smtClean="0"/>
              <a:t>roma</a:t>
            </a:r>
            <a:r>
              <a:rPr lang="en-US" dirty="0" smtClean="0"/>
              <a:t> tomatoes</a:t>
            </a:r>
            <a:br>
              <a:rPr lang="en-US" dirty="0" smtClean="0"/>
            </a:br>
            <a:r>
              <a:rPr lang="en-US" dirty="0" smtClean="0"/>
              <a:t>sugary / </a:t>
            </a:r>
            <a:r>
              <a:rPr lang="en-US" dirty="0" err="1" smtClean="0"/>
              <a:t>juliet</a:t>
            </a:r>
            <a:r>
              <a:rPr lang="en-US" dirty="0" smtClean="0"/>
              <a:t> / aria</a:t>
            </a:r>
            <a:endParaRPr lang="en-US" dirty="0"/>
          </a:p>
        </p:txBody>
      </p:sp>
      <p:pic>
        <p:nvPicPr>
          <p:cNvPr id="4" name="Content Placeholder 3" descr="summergarden2011 068.jpg"/>
          <p:cNvPicPr>
            <a:picLocks noGrp="1" noChangeAspect="1"/>
          </p:cNvPicPr>
          <p:nvPr>
            <p:ph idx="1"/>
          </p:nvPr>
        </p:nvPicPr>
        <p:blipFill>
          <a:blip r:embed="rId3" cstate="print"/>
          <a:stretch>
            <a:fillRect/>
          </a:stretch>
        </p:blipFill>
        <p:spPr>
          <a:xfrm>
            <a:off x="845608" y="1609725"/>
            <a:ext cx="6462184" cy="4846638"/>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20040"/>
            <a:ext cx="6705600" cy="975360"/>
          </a:xfrm>
        </p:spPr>
        <p:txBody>
          <a:bodyPr/>
          <a:lstStyle/>
          <a:p>
            <a:r>
              <a:rPr lang="en-US" dirty="0" err="1" smtClean="0"/>
              <a:t>baSIS</a:t>
            </a:r>
            <a:r>
              <a:rPr lang="en-US" dirty="0" smtClean="0"/>
              <a:t> OF SELECTION</a:t>
            </a:r>
            <a:endParaRPr lang="en-US" dirty="0"/>
          </a:p>
        </p:txBody>
      </p:sp>
      <p:sp>
        <p:nvSpPr>
          <p:cNvPr id="3" name="Content Placeholder 2"/>
          <p:cNvSpPr>
            <a:spLocks noGrp="1"/>
          </p:cNvSpPr>
          <p:nvPr>
            <p:ph idx="1"/>
          </p:nvPr>
        </p:nvSpPr>
        <p:spPr>
          <a:xfrm>
            <a:off x="533400" y="1676400"/>
            <a:ext cx="7315200" cy="4495800"/>
          </a:xfrm>
        </p:spPr>
        <p:txBody>
          <a:bodyPr>
            <a:normAutofit/>
          </a:bodyPr>
          <a:lstStyle/>
          <a:p>
            <a:pPr>
              <a:buNone/>
            </a:pPr>
            <a:r>
              <a:rPr lang="en-US" sz="2800" dirty="0" smtClean="0"/>
              <a:t>	</a:t>
            </a:r>
            <a:r>
              <a:rPr lang="en-US" sz="3200" dirty="0" smtClean="0"/>
              <a:t>Each seedling is an individual with the potential to possess genes unique from its siblings. Genes will be expressed under certain conditions. i.e. heat stress, low input, disease pressures, heavy rains, high clay soil, low day &amp; night temperature differential, high humidity, etc.</a:t>
            </a:r>
            <a:endParaRPr lang="en-US" sz="32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landiseasesites 002.jpg"/>
          <p:cNvPicPr>
            <a:picLocks noGrp="1" noChangeAspect="1"/>
          </p:cNvPicPr>
          <p:nvPr>
            <p:ph idx="1"/>
          </p:nvPr>
        </p:nvPicPr>
        <p:blipFill>
          <a:blip r:embed="rId3" cstate="print"/>
          <a:srcRect b="7527"/>
          <a:stretch>
            <a:fillRect/>
          </a:stretch>
        </p:blipFill>
        <p:spPr>
          <a:xfrm rot="16200000">
            <a:off x="876300" y="571500"/>
            <a:ext cx="6019800" cy="5638800"/>
          </a:xfrm>
        </p:spPr>
      </p:pic>
      <p:sp>
        <p:nvSpPr>
          <p:cNvPr id="3" name="TextBox 2"/>
          <p:cNvSpPr txBox="1"/>
          <p:nvPr/>
        </p:nvSpPr>
        <p:spPr>
          <a:xfrm>
            <a:off x="2209800" y="381000"/>
            <a:ext cx="3352800" cy="523220"/>
          </a:xfrm>
          <a:prstGeom prst="rect">
            <a:avLst/>
          </a:prstGeom>
          <a:solidFill>
            <a:schemeClr val="bg1">
              <a:lumMod val="85000"/>
            </a:schemeClr>
          </a:solidFill>
          <a:ln w="12700">
            <a:solidFill>
              <a:schemeClr val="tx1"/>
            </a:solidFill>
          </a:ln>
        </p:spPr>
        <p:txBody>
          <a:bodyPr wrap="square" rtlCol="0">
            <a:spAutoFit/>
          </a:bodyPr>
          <a:lstStyle/>
          <a:p>
            <a:pPr algn="ctr"/>
            <a:r>
              <a:rPr lang="en-US" sz="2800" dirty="0" smtClean="0"/>
              <a:t>Disease Symptoms</a:t>
            </a:r>
            <a:endParaRPr lang="en-US" sz="28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822960"/>
          </a:xfrm>
        </p:spPr>
        <p:txBody>
          <a:bodyPr/>
          <a:lstStyle/>
          <a:p>
            <a:r>
              <a:rPr lang="en-US" dirty="0" smtClean="0"/>
              <a:t>Diseases of tomato in </a:t>
            </a:r>
            <a:r>
              <a:rPr lang="en-US" dirty="0" err="1" smtClean="0"/>
              <a:t>hawaii</a:t>
            </a:r>
            <a:endParaRPr lang="en-US" dirty="0"/>
          </a:p>
        </p:txBody>
      </p:sp>
      <p:sp>
        <p:nvSpPr>
          <p:cNvPr id="3" name="Content Placeholder 2"/>
          <p:cNvSpPr>
            <a:spLocks noGrp="1"/>
          </p:cNvSpPr>
          <p:nvPr>
            <p:ph idx="1"/>
          </p:nvPr>
        </p:nvSpPr>
        <p:spPr>
          <a:xfrm>
            <a:off x="457200" y="1219200"/>
            <a:ext cx="7239000" cy="5236536"/>
          </a:xfrm>
        </p:spPr>
        <p:txBody>
          <a:bodyPr>
            <a:normAutofit/>
          </a:bodyPr>
          <a:lstStyle/>
          <a:p>
            <a:r>
              <a:rPr lang="en-US" dirty="0" smtClean="0"/>
              <a:t>Tomato Yellow Leaf Curl Virus – NEW</a:t>
            </a:r>
          </a:p>
          <a:p>
            <a:r>
              <a:rPr lang="en-US" dirty="0" smtClean="0"/>
              <a:t>Tomato Spotted Wilt Virus</a:t>
            </a:r>
          </a:p>
          <a:p>
            <a:r>
              <a:rPr lang="en-US" dirty="0" smtClean="0"/>
              <a:t>Pepper Mottle Virus</a:t>
            </a:r>
          </a:p>
          <a:p>
            <a:r>
              <a:rPr lang="en-US" dirty="0" smtClean="0"/>
              <a:t>Tobacco Mosaic Virus</a:t>
            </a:r>
          </a:p>
          <a:p>
            <a:r>
              <a:rPr lang="en-US" dirty="0" smtClean="0"/>
              <a:t>Early Blight &amp; Stem Canker– </a:t>
            </a:r>
            <a:r>
              <a:rPr lang="en-US" dirty="0" err="1" smtClean="0"/>
              <a:t>Alternaria</a:t>
            </a:r>
            <a:endParaRPr lang="en-US" dirty="0" smtClean="0"/>
          </a:p>
          <a:p>
            <a:r>
              <a:rPr lang="en-US" dirty="0" smtClean="0"/>
              <a:t>Late Blight – </a:t>
            </a:r>
            <a:r>
              <a:rPr lang="en-US" dirty="0" err="1" smtClean="0"/>
              <a:t>Phytophthora</a:t>
            </a:r>
            <a:endParaRPr lang="en-US" dirty="0" smtClean="0"/>
          </a:p>
          <a:p>
            <a:r>
              <a:rPr lang="en-US" dirty="0" smtClean="0"/>
              <a:t>Leaf Mold – </a:t>
            </a:r>
            <a:r>
              <a:rPr lang="en-US" dirty="0" err="1" smtClean="0"/>
              <a:t>Fulvia</a:t>
            </a:r>
            <a:endParaRPr lang="en-US" dirty="0" smtClean="0"/>
          </a:p>
          <a:p>
            <a:r>
              <a:rPr lang="en-US" dirty="0" err="1" smtClean="0"/>
              <a:t>Stemphylium</a:t>
            </a:r>
            <a:r>
              <a:rPr lang="en-US" dirty="0" smtClean="0"/>
              <a:t> – Grey Leaf Spot</a:t>
            </a:r>
          </a:p>
          <a:p>
            <a:r>
              <a:rPr lang="en-US" dirty="0" err="1" smtClean="0"/>
              <a:t>Fusarium</a:t>
            </a:r>
            <a:r>
              <a:rPr lang="en-US" dirty="0" smtClean="0"/>
              <a:t> &amp; </a:t>
            </a:r>
            <a:r>
              <a:rPr lang="en-US" dirty="0" err="1" smtClean="0"/>
              <a:t>Verticillium</a:t>
            </a:r>
            <a:r>
              <a:rPr lang="en-US" dirty="0" smtClean="0"/>
              <a:t> Wilt</a:t>
            </a:r>
          </a:p>
          <a:p>
            <a:r>
              <a:rPr lang="en-US" dirty="0" smtClean="0"/>
              <a:t>Root-Knot Nematodes</a:t>
            </a:r>
          </a:p>
          <a:p>
            <a:r>
              <a:rPr lang="en-US" dirty="0" smtClean="0"/>
              <a:t>And many more…</a:t>
            </a:r>
          </a:p>
          <a:p>
            <a:endParaRPr lang="en-US"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up)">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up)">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up)">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up)">
                                      <p:cBhvr>
                                        <p:cTn id="42" dur="20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up)">
                                      <p:cBhvr>
                                        <p:cTn id="47" dur="20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wipe(up)">
                                      <p:cBhvr>
                                        <p:cTn id="52" dur="20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wipe(up)">
                                      <p:cBhvr>
                                        <p:cTn id="57" dur="2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Root-knot nematodes</a:t>
            </a:r>
            <a:endParaRPr lang="en-US" dirty="0"/>
          </a:p>
        </p:txBody>
      </p:sp>
      <p:pic>
        <p:nvPicPr>
          <p:cNvPr id="4" name="Content Placeholder 3" descr="IMG_1395.JPG"/>
          <p:cNvPicPr>
            <a:picLocks noGrp="1" noChangeAspect="1"/>
          </p:cNvPicPr>
          <p:nvPr>
            <p:ph idx="1"/>
          </p:nvPr>
        </p:nvPicPr>
        <p:blipFill>
          <a:blip r:embed="rId3" cstate="print"/>
          <a:stretch>
            <a:fillRect/>
          </a:stretch>
        </p:blipFill>
        <p:spPr>
          <a:xfrm>
            <a:off x="1059180" y="1769904"/>
            <a:ext cx="6035040" cy="4526280"/>
          </a:xfrm>
          <a:ln w="38100">
            <a:solidFill>
              <a:schemeClr val="tx1"/>
            </a:solid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899160"/>
          </a:xfrm>
        </p:spPr>
        <p:txBody>
          <a:bodyPr>
            <a:normAutofit/>
          </a:bodyPr>
          <a:lstStyle/>
          <a:p>
            <a:r>
              <a:rPr lang="en-US" sz="4000" dirty="0" smtClean="0"/>
              <a:t>Thought for the day</a:t>
            </a:r>
            <a:endParaRPr lang="en-US" sz="4000" dirty="0"/>
          </a:p>
        </p:txBody>
      </p:sp>
      <p:sp>
        <p:nvSpPr>
          <p:cNvPr id="3" name="Content Placeholder 2"/>
          <p:cNvSpPr>
            <a:spLocks noGrp="1"/>
          </p:cNvSpPr>
          <p:nvPr>
            <p:ph idx="1"/>
          </p:nvPr>
        </p:nvSpPr>
        <p:spPr>
          <a:xfrm>
            <a:off x="304800" y="1600200"/>
            <a:ext cx="7543800" cy="4343400"/>
          </a:xfrm>
        </p:spPr>
        <p:txBody>
          <a:bodyPr>
            <a:normAutofit/>
          </a:bodyPr>
          <a:lstStyle/>
          <a:p>
            <a:pPr>
              <a:buNone/>
            </a:pPr>
            <a:r>
              <a:rPr lang="en-US" sz="4200" dirty="0" smtClean="0"/>
              <a:t>“The ultimate goal of farming is not the growing of crops, but the cultivation and perfection of human beings.”</a:t>
            </a:r>
          </a:p>
          <a:p>
            <a:pPr>
              <a:buNone/>
            </a:pPr>
            <a:endParaRPr lang="en-US" sz="2200" dirty="0" smtClean="0"/>
          </a:p>
          <a:p>
            <a:pPr algn="r">
              <a:buNone/>
            </a:pPr>
            <a:r>
              <a:rPr lang="en-US" sz="3600" dirty="0" smtClean="0"/>
              <a:t>Masanobu Fukuoka</a:t>
            </a:r>
          </a:p>
          <a:p>
            <a:pPr algn="r">
              <a:buNone/>
            </a:pPr>
            <a:r>
              <a:rPr lang="en-US" sz="3600" i="1" dirty="0" smtClean="0"/>
              <a:t>One Straw Revolution</a:t>
            </a:r>
          </a:p>
          <a:p>
            <a:pPr>
              <a:buNone/>
            </a:pPr>
            <a:endParaRPr lang="en-US" sz="4800" b="1" dirty="0" smtClean="0"/>
          </a:p>
          <a:p>
            <a:pPr>
              <a:buNone/>
            </a:pPr>
            <a:endParaRPr lang="en-US" sz="40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975360"/>
          </a:xfrm>
          <a:solidFill>
            <a:schemeClr val="accent2">
              <a:lumMod val="40000"/>
              <a:lumOff val="60000"/>
            </a:schemeClr>
          </a:solidFill>
        </p:spPr>
        <p:txBody>
          <a:bodyPr>
            <a:noAutofit/>
          </a:bodyPr>
          <a:lstStyle/>
          <a:p>
            <a:r>
              <a:rPr lang="en-US" sz="2800" dirty="0" smtClean="0"/>
              <a:t>Tomato TSWV/TYLCV Resistance Trial UH </a:t>
            </a:r>
            <a:r>
              <a:rPr lang="en-US" sz="2800" dirty="0" err="1" smtClean="0"/>
              <a:t>ctahr</a:t>
            </a:r>
            <a:r>
              <a:rPr lang="en-US" sz="2800" dirty="0" smtClean="0"/>
              <a:t> </a:t>
            </a:r>
            <a:r>
              <a:rPr lang="en-US" sz="2800" dirty="0" err="1" smtClean="0"/>
              <a:t>Poamoho</a:t>
            </a:r>
            <a:r>
              <a:rPr lang="en-US" sz="2800" dirty="0" smtClean="0"/>
              <a:t> Exp Stat. - Oct 2011</a:t>
            </a:r>
          </a:p>
        </p:txBody>
      </p:sp>
      <p:sp>
        <p:nvSpPr>
          <p:cNvPr id="3" name="Content Placeholder 2"/>
          <p:cNvSpPr>
            <a:spLocks noGrp="1"/>
          </p:cNvSpPr>
          <p:nvPr>
            <p:ph idx="1"/>
          </p:nvPr>
        </p:nvSpPr>
        <p:spPr>
          <a:solidFill>
            <a:schemeClr val="accent2">
              <a:lumMod val="40000"/>
              <a:lumOff val="60000"/>
            </a:schemeClr>
          </a:solidFill>
          <a:ln>
            <a:solidFill>
              <a:schemeClr val="tx2">
                <a:lumMod val="40000"/>
                <a:lumOff val="60000"/>
              </a:schemeClr>
            </a:solidFill>
          </a:ln>
        </p:spPr>
        <p:txBody>
          <a:bodyPr>
            <a:normAutofit fontScale="85000" lnSpcReduction="20000"/>
          </a:bodyPr>
          <a:lstStyle/>
          <a:p>
            <a:r>
              <a:rPr lang="en-US" b="1" u="sng" dirty="0" smtClean="0"/>
              <a:t># Variety 	Source 		Fruit</a:t>
            </a:r>
          </a:p>
          <a:p>
            <a:r>
              <a:rPr lang="de-DE" dirty="0" smtClean="0"/>
              <a:t>1 VT-60783 	Zeraim Gedera 	Globe</a:t>
            </a:r>
          </a:p>
          <a:p>
            <a:r>
              <a:rPr lang="en-US" b="1" i="1" dirty="0" smtClean="0">
                <a:solidFill>
                  <a:srgbClr val="C00000"/>
                </a:solidFill>
              </a:rPr>
              <a:t>2 72767 	</a:t>
            </a:r>
            <a:r>
              <a:rPr lang="en-US" b="1" i="1" dirty="0" err="1" smtClean="0">
                <a:solidFill>
                  <a:srgbClr val="C00000"/>
                </a:solidFill>
              </a:rPr>
              <a:t>Nirit</a:t>
            </a:r>
            <a:r>
              <a:rPr lang="en-US" b="1" i="1" dirty="0" smtClean="0">
                <a:solidFill>
                  <a:srgbClr val="C00000"/>
                </a:solidFill>
              </a:rPr>
              <a:t> 			Grape</a:t>
            </a:r>
          </a:p>
          <a:p>
            <a:r>
              <a:rPr lang="en-US" dirty="0" smtClean="0"/>
              <a:t>3 8466 	</a:t>
            </a:r>
            <a:r>
              <a:rPr lang="en-US" dirty="0" err="1" smtClean="0"/>
              <a:t>Nirit</a:t>
            </a:r>
            <a:r>
              <a:rPr lang="en-US" dirty="0" smtClean="0"/>
              <a:t> 			Roma</a:t>
            </a:r>
          </a:p>
          <a:p>
            <a:r>
              <a:rPr lang="en-US" dirty="0" smtClean="0"/>
              <a:t>4 Felicity 	</a:t>
            </a:r>
            <a:r>
              <a:rPr lang="en-US" dirty="0" err="1" smtClean="0"/>
              <a:t>Hazera</a:t>
            </a:r>
            <a:r>
              <a:rPr lang="en-US" dirty="0" smtClean="0"/>
              <a:t> 		Cherry</a:t>
            </a:r>
          </a:p>
          <a:p>
            <a:r>
              <a:rPr lang="en-US" dirty="0" smtClean="0"/>
              <a:t>5 Olivia 	</a:t>
            </a:r>
            <a:r>
              <a:rPr lang="en-US" dirty="0" err="1" smtClean="0"/>
              <a:t>Hazera</a:t>
            </a:r>
            <a:r>
              <a:rPr lang="en-US" dirty="0" smtClean="0"/>
              <a:t> 		Grape</a:t>
            </a:r>
          </a:p>
          <a:p>
            <a:r>
              <a:rPr lang="en-US" dirty="0" smtClean="0"/>
              <a:t>6 </a:t>
            </a:r>
            <a:r>
              <a:rPr lang="en-US" dirty="0" err="1" smtClean="0"/>
              <a:t>Ofri</a:t>
            </a:r>
            <a:r>
              <a:rPr lang="en-US" dirty="0" smtClean="0"/>
              <a:t> 	</a:t>
            </a:r>
            <a:r>
              <a:rPr lang="en-US" dirty="0" err="1" smtClean="0"/>
              <a:t>Hazera</a:t>
            </a:r>
            <a:r>
              <a:rPr lang="en-US" dirty="0" smtClean="0"/>
              <a:t> 		Globe</a:t>
            </a:r>
          </a:p>
          <a:p>
            <a:r>
              <a:rPr lang="en-US" dirty="0" smtClean="0"/>
              <a:t>7 72835 	</a:t>
            </a:r>
            <a:r>
              <a:rPr lang="en-US" dirty="0" err="1" smtClean="0"/>
              <a:t>Nirit</a:t>
            </a:r>
            <a:r>
              <a:rPr lang="en-US" dirty="0" smtClean="0"/>
              <a:t> 			Baby Roma</a:t>
            </a:r>
          </a:p>
          <a:p>
            <a:r>
              <a:rPr lang="en-US" dirty="0" smtClean="0"/>
              <a:t>8 72061 	</a:t>
            </a:r>
            <a:r>
              <a:rPr lang="en-US" dirty="0" err="1" smtClean="0"/>
              <a:t>Nirit</a:t>
            </a:r>
            <a:r>
              <a:rPr lang="en-US" dirty="0" smtClean="0"/>
              <a:t> 			Globe</a:t>
            </a:r>
          </a:p>
          <a:p>
            <a:r>
              <a:rPr lang="en-US" dirty="0" smtClean="0"/>
              <a:t>9 72205 	</a:t>
            </a:r>
            <a:r>
              <a:rPr lang="en-US" dirty="0" err="1" smtClean="0"/>
              <a:t>Nirit</a:t>
            </a:r>
            <a:r>
              <a:rPr lang="en-US" dirty="0" smtClean="0"/>
              <a:t> 			Globe</a:t>
            </a:r>
          </a:p>
          <a:p>
            <a:r>
              <a:rPr lang="en-US" dirty="0" smtClean="0"/>
              <a:t>10 </a:t>
            </a:r>
            <a:r>
              <a:rPr lang="en-US" dirty="0" err="1" smtClean="0"/>
              <a:t>Tymothy</a:t>
            </a:r>
            <a:r>
              <a:rPr lang="en-US" dirty="0" smtClean="0"/>
              <a:t> 	</a:t>
            </a:r>
            <a:r>
              <a:rPr lang="en-US" dirty="0" err="1" smtClean="0"/>
              <a:t>Hazera</a:t>
            </a:r>
            <a:r>
              <a:rPr lang="en-US" dirty="0" smtClean="0"/>
              <a:t> 		Cherry</a:t>
            </a:r>
          </a:p>
          <a:p>
            <a:r>
              <a:rPr lang="de-DE" dirty="0" smtClean="0"/>
              <a:t>11 VT-60773 Zeraim Gedera 	Globe</a:t>
            </a:r>
          </a:p>
          <a:p>
            <a:r>
              <a:rPr lang="en-US" b="1" i="1" dirty="0" smtClean="0">
                <a:solidFill>
                  <a:srgbClr val="C00000"/>
                </a:solidFill>
              </a:rPr>
              <a:t>12 7105 	</a:t>
            </a:r>
            <a:r>
              <a:rPr lang="en-US" b="1" i="1" dirty="0" err="1" smtClean="0">
                <a:solidFill>
                  <a:srgbClr val="C00000"/>
                </a:solidFill>
              </a:rPr>
              <a:t>Nirit</a:t>
            </a:r>
            <a:r>
              <a:rPr lang="en-US" b="1" i="1" dirty="0" smtClean="0">
                <a:solidFill>
                  <a:srgbClr val="C00000"/>
                </a:solidFill>
              </a:rPr>
              <a:t> 			Globe</a:t>
            </a:r>
          </a:p>
          <a:p>
            <a:r>
              <a:rPr lang="en-US" dirty="0" smtClean="0"/>
              <a:t>13 HA-46204 </a:t>
            </a:r>
            <a:r>
              <a:rPr lang="en-US" dirty="0" err="1" smtClean="0"/>
              <a:t>Hazera</a:t>
            </a:r>
            <a:r>
              <a:rPr lang="en-US" dirty="0" smtClean="0"/>
              <a:t> 		Baby Roma</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a:normAutofit fontScale="90000"/>
          </a:bodyPr>
          <a:lstStyle/>
          <a:p>
            <a:pPr algn="ctr"/>
            <a:r>
              <a:rPr lang="en-US" dirty="0" err="1" smtClean="0"/>
              <a:t>Tylcv</a:t>
            </a:r>
            <a:r>
              <a:rPr lang="en-US" dirty="0" smtClean="0"/>
              <a:t> Virus resistance </a:t>
            </a:r>
            <a:br>
              <a:rPr lang="en-US" dirty="0" smtClean="0"/>
            </a:br>
            <a:r>
              <a:rPr lang="en-US" dirty="0" smtClean="0"/>
              <a:t>tissue blot test</a:t>
            </a:r>
            <a:endParaRPr lang="en-US" dirty="0"/>
          </a:p>
        </p:txBody>
      </p:sp>
      <p:pic>
        <p:nvPicPr>
          <p:cNvPr id="1026" name="Picture 2"/>
          <p:cNvPicPr>
            <a:picLocks noGrp="1" noChangeAspect="1" noChangeArrowheads="1"/>
          </p:cNvPicPr>
          <p:nvPr>
            <p:ph idx="1"/>
          </p:nvPr>
        </p:nvPicPr>
        <p:blipFill>
          <a:blip r:embed="rId3" cstate="print"/>
          <a:srcRect/>
          <a:stretch>
            <a:fillRect/>
          </a:stretch>
        </p:blipFill>
        <p:spPr bwMode="auto">
          <a:xfrm>
            <a:off x="291152" y="1524000"/>
            <a:ext cx="7862248" cy="4999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899160"/>
          </a:xfrm>
        </p:spPr>
        <p:txBody>
          <a:bodyPr/>
          <a:lstStyle/>
          <a:p>
            <a:r>
              <a:rPr lang="en-US" dirty="0" smtClean="0"/>
              <a:t>Hawaii’s needs</a:t>
            </a:r>
            <a:endParaRPr lang="en-US" dirty="0"/>
          </a:p>
        </p:txBody>
      </p:sp>
      <p:sp>
        <p:nvSpPr>
          <p:cNvPr id="3" name="Content Placeholder 2"/>
          <p:cNvSpPr>
            <a:spLocks noGrp="1"/>
          </p:cNvSpPr>
          <p:nvPr>
            <p:ph idx="1"/>
          </p:nvPr>
        </p:nvSpPr>
        <p:spPr>
          <a:xfrm>
            <a:off x="457200" y="1447800"/>
            <a:ext cx="7239000" cy="4724400"/>
          </a:xfrm>
        </p:spPr>
        <p:txBody>
          <a:bodyPr>
            <a:noAutofit/>
          </a:bodyPr>
          <a:lstStyle/>
          <a:p>
            <a:pPr marL="0" indent="14288">
              <a:buNone/>
              <a:tabLst>
                <a:tab pos="6005513" algn="l"/>
              </a:tabLst>
            </a:pPr>
            <a:r>
              <a:rPr lang="en-US" sz="3000" dirty="0" smtClean="0"/>
              <a:t>Our needs are very unique. We have diverse climates, over 140 soil types, and a year-round growing season with year-round pests. Our plants face extremes; drought, heat, heavy rain, and high humidity, creating conditions for diseases of all kinds. Cultivars must be acclimated to high night temperatures if grown in low lands. </a:t>
            </a:r>
            <a:endParaRPr lang="en-US" sz="30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7239000" cy="762000"/>
          </a:xfrm>
        </p:spPr>
        <p:txBody>
          <a:bodyPr>
            <a:normAutofit/>
          </a:bodyPr>
          <a:lstStyle/>
          <a:p>
            <a:r>
              <a:rPr lang="en-US" dirty="0" smtClean="0"/>
              <a:t>Breeding considerations</a:t>
            </a:r>
            <a:endParaRPr lang="en-US" dirty="0"/>
          </a:p>
        </p:txBody>
      </p:sp>
      <p:sp>
        <p:nvSpPr>
          <p:cNvPr id="3" name="Content Placeholder 2"/>
          <p:cNvSpPr>
            <a:spLocks noGrp="1"/>
          </p:cNvSpPr>
          <p:nvPr>
            <p:ph idx="1"/>
          </p:nvPr>
        </p:nvSpPr>
        <p:spPr>
          <a:xfrm>
            <a:off x="762000" y="1676400"/>
            <a:ext cx="6781800" cy="4343400"/>
          </a:xfrm>
        </p:spPr>
        <p:txBody>
          <a:bodyPr>
            <a:noAutofit/>
          </a:bodyPr>
          <a:lstStyle/>
          <a:p>
            <a:pPr>
              <a:buNone/>
            </a:pPr>
            <a:r>
              <a:rPr lang="en-US" sz="3200" dirty="0" smtClean="0"/>
              <a:t>Fruit Quality Evaluations:</a:t>
            </a:r>
          </a:p>
          <a:p>
            <a:pPr>
              <a:buNone/>
            </a:pPr>
            <a:r>
              <a:rPr lang="en-US" sz="2800" dirty="0" smtClean="0"/>
              <a:t>	</a:t>
            </a:r>
            <a:r>
              <a:rPr lang="en-US" sz="3200" dirty="0" smtClean="0"/>
              <a:t>Shape			Firmness</a:t>
            </a:r>
          </a:p>
          <a:p>
            <a:pPr>
              <a:buNone/>
            </a:pPr>
            <a:r>
              <a:rPr lang="en-US" sz="3200" dirty="0" smtClean="0"/>
              <a:t>	Color			Shoulder shape </a:t>
            </a:r>
          </a:p>
          <a:p>
            <a:pPr>
              <a:buNone/>
            </a:pPr>
            <a:r>
              <a:rPr lang="en-US" sz="3200" dirty="0" smtClean="0"/>
              <a:t>	Gel color 		Core</a:t>
            </a:r>
          </a:p>
          <a:p>
            <a:pPr>
              <a:buNone/>
            </a:pPr>
            <a:r>
              <a:rPr lang="en-US" sz="3200" dirty="0" smtClean="0"/>
              <a:t>	Wall thickness	Taste		</a:t>
            </a:r>
          </a:p>
          <a:p>
            <a:pPr>
              <a:buNone/>
            </a:pPr>
            <a:r>
              <a:rPr lang="en-US" sz="3200" dirty="0" smtClean="0"/>
              <a:t>	Clusters			Pedicel type</a:t>
            </a:r>
          </a:p>
          <a:p>
            <a:pPr>
              <a:buNone/>
            </a:pPr>
            <a:r>
              <a:rPr lang="en-US" sz="3200" dirty="0" smtClean="0"/>
              <a:t>	Blossom end		Stem end</a:t>
            </a:r>
          </a:p>
          <a:p>
            <a:pPr>
              <a:buNone/>
            </a:pPr>
            <a:r>
              <a:rPr lang="en-US" sz="2800" dirty="0" smtClean="0">
                <a:latin typeface="Cooper Black" pitchFamily="18" charset="0"/>
              </a:rPr>
              <a:t>	</a:t>
            </a:r>
          </a:p>
          <a:p>
            <a:pPr>
              <a:buNone/>
            </a:pP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up)">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up)">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up)">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up)">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pringgarden512a 038.jpg"/>
          <p:cNvPicPr>
            <a:picLocks noChangeAspect="1"/>
          </p:cNvPicPr>
          <p:nvPr/>
        </p:nvPicPr>
        <p:blipFill>
          <a:blip r:embed="rId3" cstate="print"/>
          <a:srcRect l="2500" t="7777" b="15555"/>
          <a:stretch>
            <a:fillRect/>
          </a:stretch>
        </p:blipFill>
        <p:spPr>
          <a:xfrm rot="5400000">
            <a:off x="2324100" y="1333500"/>
            <a:ext cx="6096000" cy="4191000"/>
          </a:xfrm>
          <a:prstGeom prst="rect">
            <a:avLst/>
          </a:prstGeom>
          <a:ln w="28575">
            <a:solidFill>
              <a:schemeClr val="tx1"/>
            </a:solidFill>
          </a:ln>
        </p:spPr>
      </p:pic>
      <p:sp>
        <p:nvSpPr>
          <p:cNvPr id="10" name="TextBox 9"/>
          <p:cNvSpPr txBox="1"/>
          <p:nvPr/>
        </p:nvSpPr>
        <p:spPr>
          <a:xfrm>
            <a:off x="533400" y="1676400"/>
            <a:ext cx="1828800" cy="1200329"/>
          </a:xfrm>
          <a:prstGeom prst="rect">
            <a:avLst/>
          </a:prstGeom>
          <a:solidFill>
            <a:srgbClr val="92D050"/>
          </a:solidFill>
          <a:ln w="28575">
            <a:solidFill>
              <a:schemeClr val="tx1"/>
            </a:solidFill>
          </a:ln>
        </p:spPr>
        <p:txBody>
          <a:bodyPr wrap="square" rtlCol="0">
            <a:spAutoFit/>
          </a:bodyPr>
          <a:lstStyle/>
          <a:p>
            <a:pPr algn="ctr"/>
            <a:r>
              <a:rPr lang="en-US" sz="3600" dirty="0" smtClean="0"/>
              <a:t>Cluster</a:t>
            </a:r>
          </a:p>
          <a:p>
            <a:pPr algn="ctr"/>
            <a:r>
              <a:rPr lang="en-US" sz="3600" dirty="0" smtClean="0"/>
              <a:t>Types</a:t>
            </a:r>
            <a:endParaRPr lang="en-US" sz="36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Breeding considerations</a:t>
            </a:r>
            <a:endParaRPr lang="en-US" dirty="0"/>
          </a:p>
        </p:txBody>
      </p:sp>
      <p:sp>
        <p:nvSpPr>
          <p:cNvPr id="3" name="Content Placeholder 2"/>
          <p:cNvSpPr>
            <a:spLocks noGrp="1"/>
          </p:cNvSpPr>
          <p:nvPr>
            <p:ph idx="1"/>
          </p:nvPr>
        </p:nvSpPr>
        <p:spPr>
          <a:xfrm>
            <a:off x="1066800" y="1609416"/>
            <a:ext cx="6629400" cy="4846320"/>
          </a:xfrm>
        </p:spPr>
        <p:txBody>
          <a:bodyPr>
            <a:normAutofit lnSpcReduction="10000"/>
          </a:bodyPr>
          <a:lstStyle/>
          <a:p>
            <a:pPr>
              <a:buNone/>
            </a:pPr>
            <a:r>
              <a:rPr lang="en-US" sz="3200" dirty="0" smtClean="0"/>
              <a:t>Free from the following defects:</a:t>
            </a:r>
          </a:p>
          <a:p>
            <a:r>
              <a:rPr lang="en-US" sz="3200" dirty="0" smtClean="0"/>
              <a:t>Cracking</a:t>
            </a:r>
          </a:p>
          <a:p>
            <a:r>
              <a:rPr lang="en-US" sz="3200" dirty="0" smtClean="0"/>
              <a:t>Cat-facing</a:t>
            </a:r>
          </a:p>
          <a:p>
            <a:r>
              <a:rPr lang="en-US" sz="3200" dirty="0" smtClean="0"/>
              <a:t>Puffiness</a:t>
            </a:r>
          </a:p>
          <a:p>
            <a:r>
              <a:rPr lang="en-US" sz="3200" dirty="0" smtClean="0"/>
              <a:t>Blossom-end rot</a:t>
            </a:r>
          </a:p>
          <a:p>
            <a:r>
              <a:rPr lang="en-US" sz="3200" dirty="0" smtClean="0"/>
              <a:t>Zipper fruits</a:t>
            </a:r>
          </a:p>
          <a:p>
            <a:r>
              <a:rPr lang="en-US" sz="3200" dirty="0" smtClean="0"/>
              <a:t>Nipple tips</a:t>
            </a:r>
          </a:p>
          <a:p>
            <a:r>
              <a:rPr lang="en-US" sz="3200" dirty="0" smtClean="0"/>
              <a:t>Blotchy ripening</a:t>
            </a:r>
          </a:p>
          <a:p>
            <a:r>
              <a:rPr lang="en-US" sz="3200" dirty="0" smtClean="0"/>
              <a:t>Grey wall</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up)">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up)">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up)">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up)">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up)">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Breeding considerations</a:t>
            </a:r>
            <a:endParaRPr lang="en-US" dirty="0"/>
          </a:p>
        </p:txBody>
      </p:sp>
      <p:sp>
        <p:nvSpPr>
          <p:cNvPr id="3" name="Content Placeholder 2"/>
          <p:cNvSpPr>
            <a:spLocks noGrp="1"/>
          </p:cNvSpPr>
          <p:nvPr>
            <p:ph idx="1"/>
          </p:nvPr>
        </p:nvSpPr>
        <p:spPr>
          <a:xfrm>
            <a:off x="762000" y="1828800"/>
            <a:ext cx="6934200" cy="4038600"/>
          </a:xfrm>
        </p:spPr>
        <p:txBody>
          <a:bodyPr/>
          <a:lstStyle/>
          <a:p>
            <a:r>
              <a:rPr lang="en-US" sz="3200" dirty="0" smtClean="0"/>
              <a:t>Plant: canopy (sun scald), habit (determinate and indeterminate), compactness</a:t>
            </a:r>
          </a:p>
          <a:p>
            <a:r>
              <a:rPr lang="en-US" sz="3200" dirty="0" smtClean="0"/>
              <a:t>Diseases: fungus, bacteria, virus, physiological</a:t>
            </a:r>
          </a:p>
          <a:p>
            <a:r>
              <a:rPr lang="en-US" sz="3200" dirty="0" smtClean="0"/>
              <a:t>Other: nutrition, pesticide-free, organic vs. conventional  </a:t>
            </a:r>
            <a:endParaRPr lang="en-US" sz="3200" dirty="0" smtClean="0">
              <a:latin typeface="Cooper Black" pitchFamily="18" charset="0"/>
            </a:endParaRP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975360"/>
          </a:xfrm>
        </p:spPr>
        <p:txBody>
          <a:bodyPr/>
          <a:lstStyle/>
          <a:p>
            <a:r>
              <a:rPr lang="en-US" dirty="0" smtClean="0"/>
              <a:t>Breeding objectives</a:t>
            </a:r>
            <a:endParaRPr lang="en-US" dirty="0"/>
          </a:p>
        </p:txBody>
      </p:sp>
      <p:sp>
        <p:nvSpPr>
          <p:cNvPr id="3" name="Content Placeholder 2"/>
          <p:cNvSpPr>
            <a:spLocks noGrp="1"/>
          </p:cNvSpPr>
          <p:nvPr>
            <p:ph idx="1"/>
          </p:nvPr>
        </p:nvSpPr>
        <p:spPr>
          <a:xfrm>
            <a:off x="228600" y="1371600"/>
            <a:ext cx="7924800" cy="5084136"/>
          </a:xfrm>
        </p:spPr>
        <p:txBody>
          <a:bodyPr>
            <a:noAutofit/>
          </a:bodyPr>
          <a:lstStyle/>
          <a:p>
            <a:r>
              <a:rPr lang="en-US" sz="2800" dirty="0" smtClean="0"/>
              <a:t>Priorities constantly changing. Trends include nutrition. Breeders attempt to combine quality and disease resistance into one compact plant. Regional breeding, but should be more site-specific, especially in Hawaii. </a:t>
            </a:r>
          </a:p>
          <a:p>
            <a:pPr>
              <a:buNone/>
            </a:pPr>
            <a:endParaRPr lang="en-US" sz="800" dirty="0" smtClean="0"/>
          </a:p>
          <a:p>
            <a:r>
              <a:rPr lang="en-US" sz="2800" dirty="0" smtClean="0"/>
              <a:t>Pest resistance: Focus on major diseases based on crop loss. Many site-specific problems in Hawaii due to diverse climate and conditions, even between islands. Need to identify pests in your area and identify cultivars with resistance to your problems. </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up)">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Regional breeding</a:t>
            </a:r>
            <a:endParaRPr lang="en-US" dirty="0"/>
          </a:p>
        </p:txBody>
      </p:sp>
      <p:sp>
        <p:nvSpPr>
          <p:cNvPr id="3" name="Content Placeholder 2"/>
          <p:cNvSpPr>
            <a:spLocks noGrp="1"/>
          </p:cNvSpPr>
          <p:nvPr>
            <p:ph idx="1"/>
          </p:nvPr>
        </p:nvSpPr>
        <p:spPr/>
        <p:txBody>
          <a:bodyPr>
            <a:normAutofit lnSpcReduction="10000"/>
          </a:bodyPr>
          <a:lstStyle/>
          <a:p>
            <a:pPr>
              <a:buNone/>
            </a:pPr>
            <a:r>
              <a:rPr lang="en-US" dirty="0" smtClean="0"/>
              <a:t>Southern Tomato Exchange Program (STEP)</a:t>
            </a:r>
          </a:p>
          <a:p>
            <a:r>
              <a:rPr lang="en-US" dirty="0" smtClean="0"/>
              <a:t>Each state bred for their own problems, then included accessions from other states as part of side-by-side tests. Crossing with accessions from other states to develop a well-rounded tomato from unrelated lines. i.e. Crossing a disease-resistant line with a high fruit quality line. Ended in the late 1990’s. Few active programs left – Florida, North Carolina, Oregon, Penn State, Ohio State, Michigan State, UC Davis, Cornell, others.</a:t>
            </a:r>
          </a:p>
          <a:p>
            <a:pPr>
              <a:buNone/>
            </a:pP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‘Indigo Rose‘</a:t>
            </a:r>
            <a:br>
              <a:rPr lang="en-US" dirty="0" smtClean="0"/>
            </a:br>
            <a:r>
              <a:rPr lang="en-US" dirty="0" smtClean="0"/>
              <a:t>jim </a:t>
            </a:r>
            <a:r>
              <a:rPr lang="en-US" dirty="0" err="1" smtClean="0"/>
              <a:t>myers</a:t>
            </a:r>
            <a:r>
              <a:rPr lang="en-US" dirty="0" smtClean="0"/>
              <a:t> – Oregon State</a:t>
            </a:r>
            <a:endParaRPr lang="en-US" dirty="0"/>
          </a:p>
        </p:txBody>
      </p:sp>
      <p:pic>
        <p:nvPicPr>
          <p:cNvPr id="4" name="Content Placeholder 3" descr="purple_tomato405.jpg"/>
          <p:cNvPicPr>
            <a:picLocks noGrp="1" noChangeAspect="1"/>
          </p:cNvPicPr>
          <p:nvPr>
            <p:ph idx="1"/>
          </p:nvPr>
        </p:nvPicPr>
        <p:blipFill>
          <a:blip r:embed="rId3" cstate="print"/>
          <a:stretch>
            <a:fillRect/>
          </a:stretch>
        </p:blipFill>
        <p:spPr>
          <a:xfrm>
            <a:off x="533400" y="1888155"/>
            <a:ext cx="6781799" cy="4436445"/>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1280160"/>
          </a:xfrm>
        </p:spPr>
        <p:txBody>
          <a:bodyPr>
            <a:normAutofit/>
          </a:bodyPr>
          <a:lstStyle/>
          <a:p>
            <a:pPr algn="ctr"/>
            <a:r>
              <a:rPr lang="en-US" dirty="0" smtClean="0"/>
              <a:t>An essential </a:t>
            </a:r>
            <a:br>
              <a:rPr lang="en-US" dirty="0" smtClean="0"/>
            </a:br>
            <a:r>
              <a:rPr lang="en-US" dirty="0" smtClean="0"/>
              <a:t>garden vegetable</a:t>
            </a:r>
            <a:endParaRPr lang="en-US" dirty="0"/>
          </a:p>
        </p:txBody>
      </p:sp>
      <p:pic>
        <p:nvPicPr>
          <p:cNvPr id="4" name="Content Placeholder 3" descr="homegarden5611 038.jpg"/>
          <p:cNvPicPr>
            <a:picLocks noGrp="1" noChangeAspect="1"/>
          </p:cNvPicPr>
          <p:nvPr>
            <p:ph idx="1"/>
          </p:nvPr>
        </p:nvPicPr>
        <p:blipFill>
          <a:blip r:embed="rId3" cstate="print"/>
          <a:stretch>
            <a:fillRect/>
          </a:stretch>
        </p:blipFill>
        <p:spPr>
          <a:xfrm>
            <a:off x="845608" y="1609725"/>
            <a:ext cx="6462184" cy="4846638"/>
          </a:xfrm>
        </p:spPr>
      </p:pic>
      <p:sp>
        <p:nvSpPr>
          <p:cNvPr id="5" name="TextBox 4"/>
          <p:cNvSpPr txBox="1"/>
          <p:nvPr/>
        </p:nvSpPr>
        <p:spPr>
          <a:xfrm>
            <a:off x="1524000" y="5638800"/>
            <a:ext cx="1600200" cy="461665"/>
          </a:xfrm>
          <a:prstGeom prst="rect">
            <a:avLst/>
          </a:prstGeom>
          <a:solidFill>
            <a:srgbClr val="FFFF00"/>
          </a:solidFill>
          <a:ln w="28575">
            <a:solidFill>
              <a:schemeClr val="tx1"/>
            </a:solidFill>
          </a:ln>
        </p:spPr>
        <p:txBody>
          <a:bodyPr wrap="square" rtlCol="0">
            <a:spAutoFit/>
          </a:bodyPr>
          <a:lstStyle/>
          <a:p>
            <a:pPr algn="ctr"/>
            <a:r>
              <a:rPr lang="en-US" sz="2400" i="1" dirty="0" smtClean="0"/>
              <a:t>Tomatoes</a:t>
            </a:r>
            <a:endParaRPr lang="en-US" sz="2400" i="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in breeding</a:t>
            </a:r>
            <a:endParaRPr lang="en-US" dirty="0"/>
          </a:p>
        </p:txBody>
      </p:sp>
      <p:sp>
        <p:nvSpPr>
          <p:cNvPr id="3" name="Content Placeholder 2"/>
          <p:cNvSpPr>
            <a:spLocks noGrp="1"/>
          </p:cNvSpPr>
          <p:nvPr>
            <p:ph idx="1"/>
          </p:nvPr>
        </p:nvSpPr>
        <p:spPr>
          <a:xfrm>
            <a:off x="457200" y="1828800"/>
            <a:ext cx="6934200" cy="4626936"/>
          </a:xfrm>
        </p:spPr>
        <p:txBody>
          <a:bodyPr>
            <a:normAutofit/>
          </a:bodyPr>
          <a:lstStyle/>
          <a:p>
            <a:pPr>
              <a:buNone/>
            </a:pPr>
            <a:r>
              <a:rPr lang="en-US" sz="3200" dirty="0" smtClean="0"/>
              <a:t>	Good genes are tightly linked to bad genes, and you need to break the linkage through selection. Examples include Root-nematode resistance and cracking, Tobacco Mosaic Resistance and soft fruit. May have to plant thousands of seedlings before you can find one with only the favorable gene. </a:t>
            </a:r>
            <a:endParaRPr lang="en-US" sz="32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822960"/>
          </a:xfrm>
        </p:spPr>
        <p:txBody>
          <a:bodyPr/>
          <a:lstStyle/>
          <a:p>
            <a:r>
              <a:rPr lang="en-US" dirty="0" smtClean="0"/>
              <a:t>Breeding today</a:t>
            </a:r>
            <a:endParaRPr lang="en-US" dirty="0"/>
          </a:p>
        </p:txBody>
      </p:sp>
      <p:sp>
        <p:nvSpPr>
          <p:cNvPr id="3" name="Content Placeholder 2"/>
          <p:cNvSpPr>
            <a:spLocks noGrp="1"/>
          </p:cNvSpPr>
          <p:nvPr>
            <p:ph idx="1"/>
          </p:nvPr>
        </p:nvSpPr>
        <p:spPr>
          <a:xfrm>
            <a:off x="381000" y="1600200"/>
            <a:ext cx="7543800" cy="4855536"/>
          </a:xfrm>
        </p:spPr>
        <p:txBody>
          <a:bodyPr>
            <a:normAutofit/>
          </a:bodyPr>
          <a:lstStyle/>
          <a:p>
            <a:pPr>
              <a:buNone/>
            </a:pPr>
            <a:r>
              <a:rPr lang="en-US" sz="2800" dirty="0" smtClean="0"/>
              <a:t>Breeding has become very complicated:</a:t>
            </a:r>
          </a:p>
          <a:p>
            <a:r>
              <a:rPr lang="en-US" sz="2800" dirty="0" smtClean="0"/>
              <a:t>Using genetic markers to find a mass of good genes. A good tomato must have many good genes, not just a few.</a:t>
            </a:r>
          </a:p>
          <a:p>
            <a:r>
              <a:rPr lang="en-US" sz="2800" dirty="0" smtClean="0"/>
              <a:t>Not enough time to find one good gene at a time. Finding two good parents with four good genes from each parent will give you eight good genes in a hybrid. Some diseases require resistance from both parents. i.e. TMV</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Sorting tomatoes for </a:t>
            </a:r>
            <a:br>
              <a:rPr lang="en-US" dirty="0" smtClean="0"/>
            </a:br>
            <a:r>
              <a:rPr lang="en-US" dirty="0" smtClean="0"/>
              <a:t>ripeness and color</a:t>
            </a:r>
            <a:endParaRPr lang="en-US" dirty="0"/>
          </a:p>
        </p:txBody>
      </p:sp>
      <p:pic>
        <p:nvPicPr>
          <p:cNvPr id="4" name="Content Placeholder 3" descr="summergarden2011 087.jpg"/>
          <p:cNvPicPr>
            <a:picLocks noGrp="1" noChangeAspect="1"/>
          </p:cNvPicPr>
          <p:nvPr>
            <p:ph idx="1"/>
          </p:nvPr>
        </p:nvPicPr>
        <p:blipFill>
          <a:blip r:embed="rId3" cstate="print"/>
          <a:stretch>
            <a:fillRect/>
          </a:stretch>
        </p:blipFill>
        <p:spPr>
          <a:xfrm rot="5400000">
            <a:off x="1562100" y="1790700"/>
            <a:ext cx="5029200" cy="4495799"/>
          </a:xfrm>
          <a:ln w="28575">
            <a:solidFill>
              <a:schemeClr val="tx1"/>
            </a:solid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smtClean="0"/>
              <a:t>What does The </a:t>
            </a:r>
            <a:br>
              <a:rPr lang="en-US" sz="3200" dirty="0" smtClean="0"/>
            </a:br>
            <a:r>
              <a:rPr lang="en-US" sz="3200" dirty="0" smtClean="0"/>
              <a:t>commercial Hawaii Farmer want</a:t>
            </a:r>
            <a:endParaRPr lang="en-US" sz="3200" dirty="0"/>
          </a:p>
        </p:txBody>
      </p:sp>
      <p:sp>
        <p:nvSpPr>
          <p:cNvPr id="3" name="Content Placeholder 2"/>
          <p:cNvSpPr>
            <a:spLocks noGrp="1"/>
          </p:cNvSpPr>
          <p:nvPr>
            <p:ph idx="1"/>
          </p:nvPr>
        </p:nvSpPr>
        <p:spPr>
          <a:xfrm>
            <a:off x="457200" y="1752600"/>
            <a:ext cx="7239000" cy="4703136"/>
          </a:xfrm>
        </p:spPr>
        <p:txBody>
          <a:bodyPr>
            <a:normAutofit/>
          </a:bodyPr>
          <a:lstStyle/>
          <a:p>
            <a:r>
              <a:rPr lang="en-US" sz="2800" dirty="0" smtClean="0"/>
              <a:t>Yield – high pack-out and grade-out $$$</a:t>
            </a:r>
          </a:p>
          <a:p>
            <a:r>
              <a:rPr lang="en-US" sz="2800" dirty="0" smtClean="0"/>
              <a:t>Concentrated set (field production) $$$</a:t>
            </a:r>
          </a:p>
          <a:p>
            <a:r>
              <a:rPr lang="en-US" sz="2800" dirty="0" smtClean="0"/>
              <a:t>Sustained production (greenhouse) $$$</a:t>
            </a:r>
          </a:p>
          <a:p>
            <a:r>
              <a:rPr lang="en-US" sz="2800" dirty="0" smtClean="0"/>
              <a:t>Pest and Disease Resistance $$$</a:t>
            </a:r>
          </a:p>
          <a:p>
            <a:r>
              <a:rPr lang="en-US" sz="2800" dirty="0" smtClean="0"/>
              <a:t>Vigor-fast germination &amp; quick growth $$$</a:t>
            </a:r>
          </a:p>
          <a:p>
            <a:r>
              <a:rPr lang="en-US" sz="2800" dirty="0" smtClean="0"/>
              <a:t>Shelf-life/</a:t>
            </a:r>
            <a:r>
              <a:rPr lang="en-US" sz="2800" dirty="0" err="1" smtClean="0"/>
              <a:t>Standability</a:t>
            </a:r>
            <a:r>
              <a:rPr lang="en-US" sz="2800" dirty="0" smtClean="0"/>
              <a:t>: non-cracking, firm fruit, Rough Handling $$$</a:t>
            </a:r>
          </a:p>
          <a:p>
            <a:r>
              <a:rPr lang="en-US" sz="2800" dirty="0" smtClean="0"/>
              <a:t>Appearance – glossy, appealing to the eye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up)">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up)">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up)">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Gardeners considerations</a:t>
            </a:r>
            <a:endParaRPr lang="en-US" dirty="0"/>
          </a:p>
        </p:txBody>
      </p:sp>
      <p:sp>
        <p:nvSpPr>
          <p:cNvPr id="3" name="Content Placeholder 2"/>
          <p:cNvSpPr>
            <a:spLocks noGrp="1"/>
          </p:cNvSpPr>
          <p:nvPr>
            <p:ph idx="1"/>
          </p:nvPr>
        </p:nvSpPr>
        <p:spPr/>
        <p:txBody>
          <a:bodyPr>
            <a:normAutofit lnSpcReduction="10000"/>
          </a:bodyPr>
          <a:lstStyle/>
          <a:p>
            <a:r>
              <a:rPr lang="en-US" dirty="0" smtClean="0"/>
              <a:t>Nutrition</a:t>
            </a:r>
          </a:p>
          <a:p>
            <a:r>
              <a:rPr lang="en-US" dirty="0" smtClean="0"/>
              <a:t>Eating Quality – balance of sweet &amp; sour</a:t>
            </a:r>
          </a:p>
          <a:p>
            <a:r>
              <a:rPr lang="en-US" dirty="0" smtClean="0"/>
              <a:t>Harvest over long period of time</a:t>
            </a:r>
          </a:p>
          <a:p>
            <a:r>
              <a:rPr lang="en-US" dirty="0" smtClean="0"/>
              <a:t>High genetic variability – can select for resistance to problems, seed can be saved</a:t>
            </a:r>
          </a:p>
          <a:p>
            <a:r>
              <a:rPr lang="en-US" dirty="0" smtClean="0"/>
              <a:t>Multiple Disease resistance</a:t>
            </a:r>
          </a:p>
          <a:p>
            <a:r>
              <a:rPr lang="en-US" dirty="0" smtClean="0"/>
              <a:t>Efficiency in fertilizer use – not high input</a:t>
            </a:r>
          </a:p>
          <a:p>
            <a:r>
              <a:rPr lang="en-US" dirty="0" smtClean="0"/>
              <a:t>Large Root System – ability to withstand stress, late maturing</a:t>
            </a:r>
          </a:p>
          <a:p>
            <a:r>
              <a:rPr lang="en-US" dirty="0" smtClean="0"/>
              <a:t>Adaptable to Tropical Conditions – heat, rain, warm nights</a:t>
            </a:r>
          </a:p>
          <a:p>
            <a:endParaRPr lang="en-US" dirty="0" smtClean="0"/>
          </a:p>
          <a:p>
            <a:endParaRPr lang="en-US"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up)">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up)">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up)">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up)">
                                      <p:cBhvr>
                                        <p:cTn id="42"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ideal garden tomato</a:t>
            </a:r>
            <a:endParaRPr lang="en-US" dirty="0"/>
          </a:p>
        </p:txBody>
      </p:sp>
      <p:sp>
        <p:nvSpPr>
          <p:cNvPr id="3" name="Content Placeholder 2"/>
          <p:cNvSpPr>
            <a:spLocks noGrp="1"/>
          </p:cNvSpPr>
          <p:nvPr>
            <p:ph idx="1"/>
          </p:nvPr>
        </p:nvSpPr>
        <p:spPr/>
        <p:txBody>
          <a:bodyPr>
            <a:normAutofit/>
          </a:bodyPr>
          <a:lstStyle/>
          <a:p>
            <a:r>
              <a:rPr lang="en-US" dirty="0" smtClean="0"/>
              <a:t>Nutrient rich fruit</a:t>
            </a:r>
          </a:p>
          <a:p>
            <a:r>
              <a:rPr lang="en-US" dirty="0" smtClean="0"/>
              <a:t>Excellent taste – explodes in your mouth!</a:t>
            </a:r>
          </a:p>
          <a:p>
            <a:r>
              <a:rPr lang="en-US" dirty="0" smtClean="0"/>
              <a:t>Late maturing – produce a large scavenging root system to sustain plant over a long fruiting season – 3+ months</a:t>
            </a:r>
          </a:p>
          <a:p>
            <a:r>
              <a:rPr lang="en-US" dirty="0" smtClean="0"/>
              <a:t>Utilizes nutrients efficiently = low input</a:t>
            </a:r>
          </a:p>
          <a:p>
            <a:r>
              <a:rPr lang="en-US" dirty="0" smtClean="0"/>
              <a:t>Adapted to tropical conditions: Heat &amp; rain </a:t>
            </a:r>
          </a:p>
          <a:p>
            <a:r>
              <a:rPr lang="en-US" dirty="0" smtClean="0"/>
              <a:t>Resistance to many diseases found in Hawaii – V,F123,N,T,A,TYLCV</a:t>
            </a:r>
          </a:p>
          <a:p>
            <a:r>
              <a:rPr lang="en-US" dirty="0" smtClean="0"/>
              <a:t>Vigorous growth/genetic variability</a:t>
            </a:r>
          </a:p>
          <a:p>
            <a:pPr>
              <a:buNone/>
            </a:pPr>
            <a:endParaRPr lang="en-US" dirty="0" smtClean="0"/>
          </a:p>
          <a:p>
            <a:endParaRPr lang="en-US"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2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2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Selecting varieties</a:t>
            </a:r>
            <a:endParaRPr lang="en-US" dirty="0"/>
          </a:p>
        </p:txBody>
      </p:sp>
      <p:sp>
        <p:nvSpPr>
          <p:cNvPr id="3" name="Content Placeholder 2"/>
          <p:cNvSpPr>
            <a:spLocks noGrp="1"/>
          </p:cNvSpPr>
          <p:nvPr>
            <p:ph idx="1"/>
          </p:nvPr>
        </p:nvSpPr>
        <p:spPr/>
        <p:txBody>
          <a:bodyPr>
            <a:noAutofit/>
          </a:bodyPr>
          <a:lstStyle/>
          <a:p>
            <a:pPr>
              <a:buNone/>
            </a:pPr>
            <a:r>
              <a:rPr lang="en-US" sz="2800" dirty="0" smtClean="0"/>
              <a:t>Eliot Coleman’s List of Priorities (Modified):</a:t>
            </a:r>
          </a:p>
          <a:p>
            <a:r>
              <a:rPr lang="en-US" sz="2800" dirty="0" smtClean="0"/>
              <a:t>Eating Quality 			Appearance</a:t>
            </a:r>
          </a:p>
          <a:p>
            <a:r>
              <a:rPr lang="en-US" sz="2800" dirty="0" smtClean="0"/>
              <a:t>Pest &amp; Disease Resistance	Vigor</a:t>
            </a:r>
          </a:p>
          <a:p>
            <a:r>
              <a:rPr lang="en-US" sz="2800" dirty="0" smtClean="0"/>
              <a:t>Days to Maturity		Performance</a:t>
            </a:r>
          </a:p>
          <a:p>
            <a:r>
              <a:rPr lang="en-US" sz="2800" dirty="0" err="1" smtClean="0"/>
              <a:t>Standability</a:t>
            </a:r>
            <a:r>
              <a:rPr lang="en-US" sz="2800" dirty="0" smtClean="0"/>
              <a:t>			Ease of Harvest</a:t>
            </a:r>
          </a:p>
          <a:p>
            <a:r>
              <a:rPr lang="en-US" sz="2800" dirty="0" smtClean="0"/>
              <a:t>Time of Harvest		 Adaptability</a:t>
            </a:r>
          </a:p>
          <a:p>
            <a:r>
              <a:rPr lang="en-US" sz="2800" dirty="0" smtClean="0"/>
              <a:t>Ease of Cleaning		Convenience</a:t>
            </a:r>
          </a:p>
          <a:p>
            <a:r>
              <a:rPr lang="en-US" sz="2800" dirty="0" smtClean="0"/>
              <a:t>Ease of Preparation		Nutrition</a:t>
            </a:r>
          </a:p>
          <a:p>
            <a:r>
              <a:rPr lang="en-US" sz="2800" dirty="0" smtClean="0"/>
              <a:t>Marketability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up)">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up)">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up)">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up)">
                                      <p:cBhvr>
                                        <p:cTn id="42" dur="20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up)">
                                      <p:cBhvr>
                                        <p:cTn id="47"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Breaking FI hybrids</a:t>
            </a:r>
            <a:endParaRPr lang="en-US" dirty="0"/>
          </a:p>
        </p:txBody>
      </p:sp>
      <p:sp>
        <p:nvSpPr>
          <p:cNvPr id="3" name="Content Placeholder 2"/>
          <p:cNvSpPr>
            <a:spLocks noGrp="1"/>
          </p:cNvSpPr>
          <p:nvPr>
            <p:ph idx="1"/>
          </p:nvPr>
        </p:nvSpPr>
        <p:spPr/>
        <p:txBody>
          <a:bodyPr/>
          <a:lstStyle/>
          <a:p>
            <a:r>
              <a:rPr lang="en-US" dirty="0" smtClean="0"/>
              <a:t>A novel way of developing a disease-resistant inbred for your area. Save the seeds from a F1. You may want to take fruits from several fruits instead of one. More variability since F1’s are segregating for certain resistance. Plant at less-than-ideal times to express genes, then select what you want. If the disease is not present, you may not capture resistance in your selection. Overcome nematodes by grafting onto resistant rootstock.  </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822960"/>
          </a:xfrm>
        </p:spPr>
        <p:txBody>
          <a:bodyPr>
            <a:normAutofit fontScale="90000"/>
          </a:bodyPr>
          <a:lstStyle/>
          <a:p>
            <a:r>
              <a:rPr lang="en-US" dirty="0" smtClean="0"/>
              <a:t>Nematode-resistant tomatoes</a:t>
            </a:r>
            <a:endParaRPr lang="en-US" dirty="0"/>
          </a:p>
        </p:txBody>
      </p:sp>
      <p:sp>
        <p:nvSpPr>
          <p:cNvPr id="3" name="Content Placeholder 2"/>
          <p:cNvSpPr>
            <a:spLocks noGrp="1"/>
          </p:cNvSpPr>
          <p:nvPr>
            <p:ph idx="1"/>
          </p:nvPr>
        </p:nvSpPr>
        <p:spPr>
          <a:xfrm>
            <a:off x="457200" y="1371600"/>
            <a:ext cx="7239000" cy="5084136"/>
          </a:xfrm>
        </p:spPr>
        <p:txBody>
          <a:bodyPr>
            <a:normAutofit lnSpcReduction="10000"/>
          </a:bodyPr>
          <a:lstStyle/>
          <a:p>
            <a:r>
              <a:rPr lang="en-US" dirty="0" smtClean="0"/>
              <a:t>Celebrity – F1</a:t>
            </a:r>
          </a:p>
          <a:p>
            <a:r>
              <a:rPr lang="en-US" dirty="0" smtClean="0"/>
              <a:t>Carnival – F1</a:t>
            </a:r>
          </a:p>
          <a:p>
            <a:r>
              <a:rPr lang="en-US" dirty="0" err="1" smtClean="0"/>
              <a:t>Milagro</a:t>
            </a:r>
            <a:r>
              <a:rPr lang="en-US" dirty="0" smtClean="0"/>
              <a:t> – F1</a:t>
            </a:r>
          </a:p>
          <a:p>
            <a:r>
              <a:rPr lang="en-US" dirty="0" smtClean="0"/>
              <a:t>Empire – F1</a:t>
            </a:r>
          </a:p>
          <a:p>
            <a:r>
              <a:rPr lang="en-US" dirty="0" err="1" smtClean="0"/>
              <a:t>Healani</a:t>
            </a:r>
            <a:endParaRPr lang="en-US" dirty="0" smtClean="0"/>
          </a:p>
          <a:p>
            <a:r>
              <a:rPr lang="en-US" dirty="0" err="1" smtClean="0"/>
              <a:t>Anahu</a:t>
            </a:r>
            <a:endParaRPr lang="en-US" dirty="0" smtClean="0"/>
          </a:p>
          <a:p>
            <a:r>
              <a:rPr lang="en-US" dirty="0" smtClean="0"/>
              <a:t>Abe Lincoln</a:t>
            </a:r>
          </a:p>
          <a:p>
            <a:r>
              <a:rPr lang="en-US" dirty="0" err="1" smtClean="0"/>
              <a:t>Apero</a:t>
            </a:r>
            <a:r>
              <a:rPr lang="en-US" dirty="0" smtClean="0"/>
              <a:t> (cherry)</a:t>
            </a:r>
          </a:p>
          <a:p>
            <a:r>
              <a:rPr lang="en-US" dirty="0" err="1" smtClean="0"/>
              <a:t>Favorita</a:t>
            </a:r>
            <a:r>
              <a:rPr lang="en-US" dirty="0" smtClean="0"/>
              <a:t> (cherry)</a:t>
            </a:r>
          </a:p>
          <a:p>
            <a:r>
              <a:rPr lang="en-US" dirty="0" smtClean="0"/>
              <a:t>Beaufort (rootstock)</a:t>
            </a:r>
          </a:p>
          <a:p>
            <a:r>
              <a:rPr lang="en-US" dirty="0" err="1" smtClean="0"/>
              <a:t>Maxifort</a:t>
            </a:r>
            <a:r>
              <a:rPr lang="en-US" dirty="0" smtClean="0"/>
              <a:t> (rootstock)</a:t>
            </a:r>
          </a:p>
          <a:p>
            <a:endParaRPr lang="en-US" dirty="0" smtClean="0"/>
          </a:p>
          <a:p>
            <a:endParaRPr lang="en-US"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down)">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wipe(down)">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wipe(down)">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746760"/>
          </a:xfrm>
        </p:spPr>
        <p:txBody>
          <a:bodyPr/>
          <a:lstStyle/>
          <a:p>
            <a:r>
              <a:rPr lang="en-US" dirty="0" smtClean="0"/>
              <a:t>Field trials</a:t>
            </a:r>
            <a:endParaRPr lang="en-US" dirty="0"/>
          </a:p>
        </p:txBody>
      </p:sp>
      <p:sp>
        <p:nvSpPr>
          <p:cNvPr id="3" name="Content Placeholder 2"/>
          <p:cNvSpPr>
            <a:spLocks noGrp="1"/>
          </p:cNvSpPr>
          <p:nvPr>
            <p:ph idx="1"/>
          </p:nvPr>
        </p:nvSpPr>
        <p:spPr>
          <a:xfrm>
            <a:off x="457200" y="1219200"/>
            <a:ext cx="7620000" cy="5236536"/>
          </a:xfrm>
        </p:spPr>
        <p:txBody>
          <a:bodyPr>
            <a:normAutofit lnSpcReduction="10000"/>
          </a:bodyPr>
          <a:lstStyle/>
          <a:p>
            <a:r>
              <a:rPr lang="en-US" dirty="0" smtClean="0"/>
              <a:t>Allow you to identify superior cultivars for your area for that season.</a:t>
            </a:r>
          </a:p>
          <a:p>
            <a:r>
              <a:rPr lang="en-US" dirty="0" smtClean="0"/>
              <a:t>Will show you what diseases you have in the area for that season.</a:t>
            </a:r>
          </a:p>
          <a:p>
            <a:r>
              <a:rPr lang="en-US" dirty="0" smtClean="0"/>
              <a:t>Will only tell you which cultivars grow well in that season or time slot.</a:t>
            </a:r>
          </a:p>
          <a:p>
            <a:r>
              <a:rPr lang="en-US" dirty="0" smtClean="0"/>
              <a:t>Keep the best and use to compare to new ones next season. </a:t>
            </a:r>
          </a:p>
          <a:p>
            <a:r>
              <a:rPr lang="en-US" dirty="0" smtClean="0"/>
              <a:t>Train your eyes to the intricacies of the different characteristics.</a:t>
            </a:r>
          </a:p>
          <a:p>
            <a:r>
              <a:rPr lang="en-US" dirty="0" smtClean="0"/>
              <a:t>Invite your friends to help evaluate. Everyone sees things differently.</a:t>
            </a:r>
          </a:p>
          <a:p>
            <a:r>
              <a:rPr lang="en-US" dirty="0" smtClean="0"/>
              <a:t>Know what you’re looking for.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up)">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up)">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up)">
                                      <p:cBhvr>
                                        <p:cTn id="3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838200"/>
            <a:ext cx="5867400" cy="5029200"/>
          </a:xfrm>
          <a:solidFill>
            <a:schemeClr val="accent2">
              <a:lumMod val="60000"/>
              <a:lumOff val="40000"/>
            </a:schemeClr>
          </a:solidFill>
          <a:ln w="28575">
            <a:solidFill>
              <a:schemeClr val="tx1"/>
            </a:solidFill>
          </a:ln>
        </p:spPr>
        <p:txBody>
          <a:bodyPr>
            <a:normAutofit/>
          </a:bodyPr>
          <a:lstStyle/>
          <a:p>
            <a:pPr algn="ctr">
              <a:buNone/>
            </a:pPr>
            <a:endParaRPr lang="en-US" sz="4000" dirty="0" smtClean="0"/>
          </a:p>
          <a:p>
            <a:pPr algn="ctr">
              <a:buNone/>
            </a:pPr>
            <a:r>
              <a:rPr lang="en-US" sz="7200" dirty="0" smtClean="0"/>
              <a:t>Why do </a:t>
            </a:r>
          </a:p>
          <a:p>
            <a:pPr algn="ctr">
              <a:buNone/>
            </a:pPr>
            <a:r>
              <a:rPr lang="en-US" sz="7200" dirty="0" smtClean="0"/>
              <a:t>we save </a:t>
            </a:r>
          </a:p>
          <a:p>
            <a:pPr algn="ctr">
              <a:buNone/>
            </a:pPr>
            <a:r>
              <a:rPr lang="en-US" sz="7200" dirty="0" smtClean="0"/>
              <a:t>seeds?</a:t>
            </a:r>
            <a:endParaRPr lang="en-US" sz="72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Field </a:t>
            </a:r>
            <a:r>
              <a:rPr lang="en-US" dirty="0" smtClean="0"/>
              <a:t>trials – may 2012</a:t>
            </a:r>
            <a:endParaRPr lang="en-US" dirty="0"/>
          </a:p>
        </p:txBody>
      </p:sp>
      <p:pic>
        <p:nvPicPr>
          <p:cNvPr id="7" name="Content Placeholder 6" descr="springgarden12 012.jpg"/>
          <p:cNvPicPr>
            <a:picLocks noGrp="1" noChangeAspect="1"/>
          </p:cNvPicPr>
          <p:nvPr>
            <p:ph idx="1"/>
          </p:nvPr>
        </p:nvPicPr>
        <p:blipFill>
          <a:blip r:embed="rId3" cstate="print"/>
          <a:stretch>
            <a:fillRect/>
          </a:stretch>
        </p:blipFill>
        <p:spPr>
          <a:xfrm>
            <a:off x="845608" y="1609725"/>
            <a:ext cx="6462184" cy="4846638"/>
          </a:xfr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Trellis tomato trial</a:t>
            </a:r>
            <a:br>
              <a:rPr lang="en-US" dirty="0" smtClean="0"/>
            </a:br>
            <a:r>
              <a:rPr lang="en-US" dirty="0" smtClean="0"/>
              <a:t>in progress</a:t>
            </a:r>
            <a:endParaRPr lang="en-US" dirty="0"/>
          </a:p>
        </p:txBody>
      </p:sp>
      <p:sp>
        <p:nvSpPr>
          <p:cNvPr id="3" name="Content Placeholder 2"/>
          <p:cNvSpPr>
            <a:spLocks noGrp="1"/>
          </p:cNvSpPr>
          <p:nvPr>
            <p:ph idx="1"/>
          </p:nvPr>
        </p:nvSpPr>
        <p:spPr>
          <a:xfrm>
            <a:off x="304800" y="1524000"/>
            <a:ext cx="8686800" cy="4953000"/>
          </a:xfrm>
        </p:spPr>
        <p:txBody>
          <a:bodyPr>
            <a:normAutofit/>
          </a:bodyPr>
          <a:lstStyle/>
          <a:p>
            <a:r>
              <a:rPr lang="en-US" dirty="0" smtClean="0"/>
              <a:t>Juliet : Known You (Taiwan), 30g red mini </a:t>
            </a:r>
            <a:r>
              <a:rPr lang="en-US" dirty="0" err="1" smtClean="0"/>
              <a:t>roma</a:t>
            </a:r>
            <a:endParaRPr lang="en-US" dirty="0" smtClean="0"/>
          </a:p>
          <a:p>
            <a:r>
              <a:rPr lang="en-US" dirty="0" smtClean="0"/>
              <a:t>Aria: Known You (Taiwan), 16g orange grape</a:t>
            </a:r>
          </a:p>
          <a:p>
            <a:r>
              <a:rPr lang="en-US" dirty="0" smtClean="0"/>
              <a:t>Golden Gem: KY (Taiwan), 20g yellow cherry</a:t>
            </a:r>
          </a:p>
          <a:p>
            <a:r>
              <a:rPr lang="en-US" dirty="0" smtClean="0"/>
              <a:t>72835: </a:t>
            </a:r>
            <a:r>
              <a:rPr lang="en-US" dirty="0" err="1" smtClean="0"/>
              <a:t>Nirit</a:t>
            </a:r>
            <a:r>
              <a:rPr lang="en-US" dirty="0" smtClean="0"/>
              <a:t> (Israel), 30-40g baby </a:t>
            </a:r>
            <a:r>
              <a:rPr lang="en-US" dirty="0" err="1" smtClean="0"/>
              <a:t>roma</a:t>
            </a:r>
            <a:endParaRPr lang="en-US" dirty="0" smtClean="0"/>
          </a:p>
          <a:p>
            <a:r>
              <a:rPr lang="en-US" dirty="0" smtClean="0"/>
              <a:t>72767: </a:t>
            </a:r>
            <a:r>
              <a:rPr lang="en-US" dirty="0" err="1" smtClean="0"/>
              <a:t>Nirit</a:t>
            </a:r>
            <a:r>
              <a:rPr lang="en-US" dirty="0" smtClean="0"/>
              <a:t> (Israel), 20-30g red cherry (N)</a:t>
            </a:r>
          </a:p>
          <a:p>
            <a:r>
              <a:rPr lang="en-US" dirty="0" err="1" smtClean="0"/>
              <a:t>Hanipssok</a:t>
            </a:r>
            <a:r>
              <a:rPr lang="en-US" dirty="0" smtClean="0"/>
              <a:t> 601: (Korea Seed), 30g red cherry</a:t>
            </a:r>
          </a:p>
          <a:p>
            <a:r>
              <a:rPr lang="en-US" dirty="0" smtClean="0"/>
              <a:t>First Love: </a:t>
            </a:r>
            <a:r>
              <a:rPr lang="en-US" dirty="0" err="1" smtClean="0"/>
              <a:t>Hazera</a:t>
            </a:r>
            <a:r>
              <a:rPr lang="en-US" dirty="0" smtClean="0"/>
              <a:t> (Israel), 16g yellow grape</a:t>
            </a:r>
          </a:p>
          <a:p>
            <a:r>
              <a:rPr lang="en-US" dirty="0" smtClean="0"/>
              <a:t>Love Song: </a:t>
            </a:r>
            <a:r>
              <a:rPr lang="en-US" dirty="0" err="1" smtClean="0"/>
              <a:t>Hazera</a:t>
            </a:r>
            <a:r>
              <a:rPr lang="en-US" dirty="0" smtClean="0"/>
              <a:t> (Israel), 30g red grape (N)</a:t>
            </a:r>
          </a:p>
          <a:p>
            <a:r>
              <a:rPr lang="en-US" dirty="0" smtClean="0"/>
              <a:t>Olivia: </a:t>
            </a:r>
            <a:r>
              <a:rPr lang="en-US" dirty="0" err="1" smtClean="0"/>
              <a:t>Hazera</a:t>
            </a:r>
            <a:r>
              <a:rPr lang="en-US" dirty="0" smtClean="0"/>
              <a:t> (Israel), 16g flattened red grape </a:t>
            </a:r>
          </a:p>
          <a:p>
            <a:r>
              <a:rPr lang="en-US" dirty="0" err="1" smtClean="0"/>
              <a:t>Vittoria</a:t>
            </a:r>
            <a:r>
              <a:rPr lang="en-US" dirty="0" smtClean="0"/>
              <a:t>: </a:t>
            </a:r>
            <a:r>
              <a:rPr lang="en-US" dirty="0" err="1" smtClean="0"/>
              <a:t>Hazera</a:t>
            </a:r>
            <a:r>
              <a:rPr lang="en-US" dirty="0" smtClean="0"/>
              <a:t> (Israel), 20g mini-San </a:t>
            </a:r>
            <a:r>
              <a:rPr lang="en-US" dirty="0" err="1" smtClean="0"/>
              <a:t>Marzano</a:t>
            </a:r>
            <a:r>
              <a:rPr lang="en-US" dirty="0" smtClean="0"/>
              <a:t> (N)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up)">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up)">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up)">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up)">
                                      <p:cBhvr>
                                        <p:cTn id="42" dur="20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up)">
                                      <p:cBhvr>
                                        <p:cTn id="47" dur="20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wipe(up)">
                                      <p:cBhvr>
                                        <p:cTn id="52"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Trial challenges</a:t>
            </a:r>
            <a:endParaRPr lang="en-US" dirty="0"/>
          </a:p>
        </p:txBody>
      </p:sp>
      <p:sp>
        <p:nvSpPr>
          <p:cNvPr id="3" name="Content Placeholder 2"/>
          <p:cNvSpPr>
            <a:spLocks noGrp="1"/>
          </p:cNvSpPr>
          <p:nvPr>
            <p:ph idx="1"/>
          </p:nvPr>
        </p:nvSpPr>
        <p:spPr/>
        <p:txBody>
          <a:bodyPr>
            <a:normAutofit/>
          </a:bodyPr>
          <a:lstStyle/>
          <a:p>
            <a:r>
              <a:rPr lang="en-US" sz="3600" dirty="0" smtClean="0"/>
              <a:t>Powdery mildew – 1 cultivar</a:t>
            </a:r>
          </a:p>
          <a:p>
            <a:r>
              <a:rPr lang="en-US" sz="3600" dirty="0" smtClean="0"/>
              <a:t>Russet mite – 2 cultivars</a:t>
            </a:r>
          </a:p>
          <a:p>
            <a:r>
              <a:rPr lang="en-US" sz="3600" dirty="0" smtClean="0"/>
              <a:t>Corn earworm – low populations (</a:t>
            </a:r>
            <a:r>
              <a:rPr lang="en-US" sz="3600" dirty="0" err="1" smtClean="0"/>
              <a:t>Dipel</a:t>
            </a:r>
            <a:r>
              <a:rPr lang="en-US" sz="3600" dirty="0" smtClean="0"/>
              <a:t>)</a:t>
            </a:r>
          </a:p>
          <a:p>
            <a:r>
              <a:rPr lang="en-US" sz="3600" dirty="0" smtClean="0"/>
              <a:t>Low nutrition, especially Magnesium deficiency – high density planting</a:t>
            </a:r>
          </a:p>
          <a:p>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Powdery mildew</a:t>
            </a:r>
            <a:endParaRPr lang="en-US" dirty="0"/>
          </a:p>
        </p:txBody>
      </p:sp>
      <p:pic>
        <p:nvPicPr>
          <p:cNvPr id="4" name="Content Placeholder 3" descr="springgarden12 019.jpg"/>
          <p:cNvPicPr>
            <a:picLocks noGrp="1" noChangeAspect="1"/>
          </p:cNvPicPr>
          <p:nvPr>
            <p:ph idx="1"/>
          </p:nvPr>
        </p:nvPicPr>
        <p:blipFill>
          <a:blip r:embed="rId3" cstate="print"/>
          <a:srcRect b="10580"/>
          <a:stretch>
            <a:fillRect/>
          </a:stretch>
        </p:blipFill>
        <p:spPr>
          <a:xfrm>
            <a:off x="845608" y="1609725"/>
            <a:ext cx="6462184" cy="4333875"/>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Russet mite damage </a:t>
            </a:r>
            <a:endParaRPr lang="en-US" dirty="0"/>
          </a:p>
        </p:txBody>
      </p:sp>
      <p:pic>
        <p:nvPicPr>
          <p:cNvPr id="4" name="Content Placeholder 3" descr="springgarden512a 036.jpg"/>
          <p:cNvPicPr>
            <a:picLocks noGrp="1" noChangeAspect="1"/>
          </p:cNvPicPr>
          <p:nvPr>
            <p:ph idx="1"/>
          </p:nvPr>
        </p:nvPicPr>
        <p:blipFill>
          <a:blip r:embed="rId3" cstate="print"/>
          <a:stretch>
            <a:fillRect/>
          </a:stretch>
        </p:blipFill>
        <p:spPr>
          <a:xfrm>
            <a:off x="845608" y="1609725"/>
            <a:ext cx="6462184" cy="4846638"/>
          </a:xfrm>
          <a:ln w="28575">
            <a:solidFill>
              <a:schemeClr val="tx1"/>
            </a:solid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Russet mite symptoms</a:t>
            </a:r>
            <a:endParaRPr lang="en-US" dirty="0"/>
          </a:p>
        </p:txBody>
      </p:sp>
      <p:pic>
        <p:nvPicPr>
          <p:cNvPr id="4" name="Content Placeholder 3" descr="springgarden512a 035.jpg"/>
          <p:cNvPicPr>
            <a:picLocks noGrp="1" noChangeAspect="1"/>
          </p:cNvPicPr>
          <p:nvPr>
            <p:ph idx="1"/>
          </p:nvPr>
        </p:nvPicPr>
        <p:blipFill>
          <a:blip r:embed="rId3" cstate="print"/>
          <a:stretch>
            <a:fillRect/>
          </a:stretch>
        </p:blipFill>
        <p:spPr>
          <a:xfrm>
            <a:off x="845608" y="1609725"/>
            <a:ext cx="6462184" cy="4846638"/>
          </a:xfrm>
          <a:ln w="28575">
            <a:solidFill>
              <a:schemeClr val="tx1"/>
            </a:solid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Know your soil limitations - </a:t>
            </a:r>
            <a:br>
              <a:rPr lang="en-US" dirty="0" smtClean="0"/>
            </a:br>
            <a:r>
              <a:rPr lang="en-US" dirty="0" smtClean="0"/>
              <a:t>magnesium deficiency</a:t>
            </a:r>
            <a:endParaRPr lang="en-US" dirty="0"/>
          </a:p>
        </p:txBody>
      </p:sp>
      <p:pic>
        <p:nvPicPr>
          <p:cNvPr id="4" name="Content Placeholder 3" descr="springgarden512a 042.jpg"/>
          <p:cNvPicPr>
            <a:picLocks noGrp="1" noChangeAspect="1"/>
          </p:cNvPicPr>
          <p:nvPr>
            <p:ph idx="1"/>
          </p:nvPr>
        </p:nvPicPr>
        <p:blipFill>
          <a:blip r:embed="rId3" cstate="print"/>
          <a:stretch>
            <a:fillRect/>
          </a:stretch>
        </p:blipFill>
        <p:spPr>
          <a:xfrm>
            <a:off x="845608" y="1609725"/>
            <a:ext cx="6462184" cy="4846638"/>
          </a:xfrm>
          <a:ln w="28575">
            <a:solidFill>
              <a:schemeClr val="tx1"/>
            </a:solid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219200"/>
          </a:xfrm>
        </p:spPr>
        <p:txBody>
          <a:bodyPr>
            <a:noAutofit/>
          </a:bodyPr>
          <a:lstStyle/>
          <a:p>
            <a:pPr algn="ctr"/>
            <a:r>
              <a:rPr lang="en-US" sz="3600" dirty="0" smtClean="0"/>
              <a:t>Seed Production</a:t>
            </a:r>
            <a:br>
              <a:rPr lang="en-US" sz="3600" dirty="0" smtClean="0"/>
            </a:br>
            <a:r>
              <a:rPr lang="en-US" sz="3600" dirty="0" err="1" smtClean="0"/>
              <a:t>ctahr</a:t>
            </a:r>
            <a:r>
              <a:rPr lang="en-US" sz="3600" dirty="0" smtClean="0"/>
              <a:t> volcano research station</a:t>
            </a:r>
            <a:endParaRPr lang="en-US" sz="3600" dirty="0"/>
          </a:p>
        </p:txBody>
      </p:sp>
      <p:pic>
        <p:nvPicPr>
          <p:cNvPr id="4" name="Content Placeholder 3" descr="sx210I 404.jpg"/>
          <p:cNvPicPr>
            <a:picLocks noGrp="1" noChangeAspect="1"/>
          </p:cNvPicPr>
          <p:nvPr>
            <p:ph sz="quarter" idx="1"/>
          </p:nvPr>
        </p:nvPicPr>
        <p:blipFill>
          <a:blip r:embed="rId3" cstate="print"/>
          <a:stretch>
            <a:fillRect/>
          </a:stretch>
        </p:blipFill>
        <p:spPr>
          <a:xfrm>
            <a:off x="533400" y="1527174"/>
            <a:ext cx="7239000" cy="5026025"/>
          </a:xfr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err="1" smtClean="0"/>
              <a:t>Healani</a:t>
            </a:r>
            <a:r>
              <a:rPr lang="en-US" sz="4400" dirty="0" smtClean="0"/>
              <a:t> tomato</a:t>
            </a:r>
            <a:endParaRPr lang="en-US" sz="4400" dirty="0"/>
          </a:p>
        </p:txBody>
      </p:sp>
      <p:sp>
        <p:nvSpPr>
          <p:cNvPr id="3" name="Content Placeholder 2"/>
          <p:cNvSpPr>
            <a:spLocks noGrp="1"/>
          </p:cNvSpPr>
          <p:nvPr>
            <p:ph idx="1"/>
          </p:nvPr>
        </p:nvSpPr>
        <p:spPr>
          <a:xfrm>
            <a:off x="457200" y="1828800"/>
            <a:ext cx="7239000" cy="4626936"/>
          </a:xfrm>
        </p:spPr>
        <p:txBody>
          <a:bodyPr>
            <a:normAutofit/>
          </a:bodyPr>
          <a:lstStyle/>
          <a:p>
            <a:pPr>
              <a:buNone/>
            </a:pPr>
            <a:r>
              <a:rPr lang="en-US" sz="2800" dirty="0" smtClean="0"/>
              <a:t>Resistance to:</a:t>
            </a:r>
          </a:p>
          <a:p>
            <a:r>
              <a:rPr lang="en-US" sz="2800" dirty="0" smtClean="0"/>
              <a:t>Tobacco Mosaic Virus</a:t>
            </a:r>
          </a:p>
          <a:p>
            <a:r>
              <a:rPr lang="en-US" sz="2800" dirty="0" smtClean="0"/>
              <a:t>Root-knot nematodes</a:t>
            </a:r>
          </a:p>
          <a:p>
            <a:r>
              <a:rPr lang="en-US" sz="2800" dirty="0" smtClean="0"/>
              <a:t>Vascular browning from still, wet weather</a:t>
            </a:r>
          </a:p>
          <a:p>
            <a:r>
              <a:rPr lang="en-US" sz="2800" dirty="0" err="1" smtClean="0"/>
              <a:t>Fusarium</a:t>
            </a:r>
            <a:r>
              <a:rPr lang="en-US" sz="2800" dirty="0" smtClean="0"/>
              <a:t> Wilt</a:t>
            </a:r>
          </a:p>
          <a:p>
            <a:r>
              <a:rPr lang="en-US" sz="2800" dirty="0" err="1" smtClean="0"/>
              <a:t>Stemphylium</a:t>
            </a:r>
            <a:endParaRPr lang="en-US" sz="2800" dirty="0" smtClean="0"/>
          </a:p>
          <a:p>
            <a:r>
              <a:rPr lang="en-US" sz="2800" dirty="0" err="1" smtClean="0"/>
              <a:t>Alternaria</a:t>
            </a:r>
            <a:endParaRPr lang="en-US" sz="2800" dirty="0" smtClean="0"/>
          </a:p>
          <a:p>
            <a:r>
              <a:rPr lang="en-US" sz="2800" dirty="0" smtClean="0"/>
              <a:t>Others</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up)">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up)">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up)">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up)">
                                      <p:cBhvr>
                                        <p:cTn id="42"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153400" cy="990600"/>
          </a:xfrm>
        </p:spPr>
        <p:txBody>
          <a:bodyPr>
            <a:noAutofit/>
          </a:bodyPr>
          <a:lstStyle/>
          <a:p>
            <a:pPr algn="ctr"/>
            <a:r>
              <a:rPr lang="en-US" sz="4800" dirty="0" err="1" smtClean="0"/>
              <a:t>Healani</a:t>
            </a:r>
            <a:r>
              <a:rPr lang="en-US" sz="4800" dirty="0" smtClean="0"/>
              <a:t> tomato</a:t>
            </a:r>
            <a:endParaRPr lang="en-US" sz="4800" dirty="0"/>
          </a:p>
        </p:txBody>
      </p:sp>
      <p:pic>
        <p:nvPicPr>
          <p:cNvPr id="4" name="Content Placeholder 3" descr="sx210I 406.jpg"/>
          <p:cNvPicPr>
            <a:picLocks noGrp="1" noChangeAspect="1"/>
          </p:cNvPicPr>
          <p:nvPr>
            <p:ph sz="quarter" idx="1"/>
          </p:nvPr>
        </p:nvPicPr>
        <p:blipFill>
          <a:blip r:embed="rId3" cstate="print"/>
          <a:srcRect b="13441"/>
          <a:stretch>
            <a:fillRect/>
          </a:stretch>
        </p:blipFill>
        <p:spPr>
          <a:xfrm>
            <a:off x="533400" y="1524000"/>
            <a:ext cx="7924800" cy="4873626"/>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20040"/>
            <a:ext cx="7696200" cy="1143000"/>
          </a:xfrm>
        </p:spPr>
        <p:txBody>
          <a:bodyPr>
            <a:normAutofit/>
          </a:bodyPr>
          <a:lstStyle/>
          <a:p>
            <a:r>
              <a:rPr lang="en-US" dirty="0" err="1" smtClean="0"/>
              <a:t>eliot</a:t>
            </a:r>
            <a:r>
              <a:rPr lang="en-US" dirty="0" smtClean="0"/>
              <a:t> </a:t>
            </a:r>
            <a:r>
              <a:rPr lang="en-US" dirty="0" err="1" smtClean="0"/>
              <a:t>coleman</a:t>
            </a:r>
            <a:r>
              <a:rPr lang="en-US" dirty="0" smtClean="0"/>
              <a:t> Quote #1</a:t>
            </a:r>
            <a:endParaRPr lang="en-US" dirty="0"/>
          </a:p>
        </p:txBody>
      </p:sp>
      <p:sp>
        <p:nvSpPr>
          <p:cNvPr id="3" name="Content Placeholder 2"/>
          <p:cNvSpPr>
            <a:spLocks noGrp="1"/>
          </p:cNvSpPr>
          <p:nvPr>
            <p:ph idx="1"/>
          </p:nvPr>
        </p:nvSpPr>
        <p:spPr>
          <a:xfrm>
            <a:off x="609600" y="1828800"/>
            <a:ext cx="6858000" cy="4038600"/>
          </a:xfrm>
        </p:spPr>
        <p:txBody>
          <a:bodyPr>
            <a:normAutofit/>
          </a:bodyPr>
          <a:lstStyle/>
          <a:p>
            <a:pPr>
              <a:buNone/>
            </a:pPr>
            <a:r>
              <a:rPr lang="en-US" sz="4000" b="1" i="1" dirty="0" smtClean="0"/>
              <a:t>“Seeds are the spark of the farm operation, and the more control the grower can exert, the more dependable the system will be”</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914400"/>
          </a:xfrm>
        </p:spPr>
        <p:txBody>
          <a:bodyPr>
            <a:noAutofit/>
          </a:bodyPr>
          <a:lstStyle/>
          <a:p>
            <a:r>
              <a:rPr lang="en-US" sz="4800" dirty="0" smtClean="0"/>
              <a:t>Hydroponic Media</a:t>
            </a:r>
            <a:endParaRPr lang="en-US" sz="4800" dirty="0"/>
          </a:p>
        </p:txBody>
      </p:sp>
      <p:pic>
        <p:nvPicPr>
          <p:cNvPr id="4" name="Content Placeholder 3" descr="sx210I 407.jpg"/>
          <p:cNvPicPr>
            <a:picLocks noGrp="1" noChangeAspect="1"/>
          </p:cNvPicPr>
          <p:nvPr>
            <p:ph sz="quarter" idx="1"/>
          </p:nvPr>
        </p:nvPicPr>
        <p:blipFill>
          <a:blip r:embed="rId3" cstate="print"/>
          <a:srcRect b="16736"/>
          <a:stretch>
            <a:fillRect/>
          </a:stretch>
        </p:blipFill>
        <p:spPr>
          <a:xfrm>
            <a:off x="304800" y="1527175"/>
            <a:ext cx="8534400" cy="4797425"/>
          </a:xfr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899160"/>
          </a:xfrm>
        </p:spPr>
        <p:txBody>
          <a:bodyPr>
            <a:noAutofit/>
          </a:bodyPr>
          <a:lstStyle/>
          <a:p>
            <a:pPr algn="ctr"/>
            <a:r>
              <a:rPr lang="en-US" sz="4000" dirty="0" smtClean="0"/>
              <a:t>green onion seed - </a:t>
            </a:r>
            <a:r>
              <a:rPr lang="en-US" sz="4000" dirty="0" err="1" smtClean="0"/>
              <a:t>Koba</a:t>
            </a:r>
            <a:endParaRPr lang="en-US" sz="4000" dirty="0"/>
          </a:p>
        </p:txBody>
      </p:sp>
      <p:pic>
        <p:nvPicPr>
          <p:cNvPr id="4" name="Content Placeholder 3" descr="sx210I 378.jpg"/>
          <p:cNvPicPr>
            <a:picLocks noGrp="1" noChangeAspect="1"/>
          </p:cNvPicPr>
          <p:nvPr>
            <p:ph sz="quarter" idx="1"/>
          </p:nvPr>
        </p:nvPicPr>
        <p:blipFill>
          <a:blip r:embed="rId3" cstate="print"/>
          <a:stretch>
            <a:fillRect/>
          </a:stretch>
        </p:blipFill>
        <p:spPr>
          <a:xfrm>
            <a:off x="609600" y="1600200"/>
            <a:ext cx="7620000" cy="4724400"/>
          </a:xfr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914400"/>
          </a:xfrm>
        </p:spPr>
        <p:txBody>
          <a:bodyPr>
            <a:noAutofit/>
          </a:bodyPr>
          <a:lstStyle/>
          <a:p>
            <a:pPr algn="ctr"/>
            <a:r>
              <a:rPr lang="en-US" sz="4400" dirty="0" smtClean="0"/>
              <a:t>Green Onion Seed</a:t>
            </a:r>
            <a:endParaRPr lang="en-US" sz="4400" dirty="0"/>
          </a:p>
        </p:txBody>
      </p:sp>
      <p:pic>
        <p:nvPicPr>
          <p:cNvPr id="4" name="Content Placeholder 3" descr="sx210I 397.jpg"/>
          <p:cNvPicPr>
            <a:picLocks noGrp="1" noChangeAspect="1"/>
          </p:cNvPicPr>
          <p:nvPr>
            <p:ph sz="quarter" idx="1"/>
          </p:nvPr>
        </p:nvPicPr>
        <p:blipFill>
          <a:blip r:embed="rId3" cstate="print"/>
          <a:stretch>
            <a:fillRect/>
          </a:stretch>
        </p:blipFill>
        <p:spPr>
          <a:xfrm>
            <a:off x="838200" y="1527174"/>
            <a:ext cx="7391400" cy="5102225"/>
          </a:xfr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914400"/>
          </a:xfrm>
        </p:spPr>
        <p:txBody>
          <a:bodyPr>
            <a:noAutofit/>
          </a:bodyPr>
          <a:lstStyle/>
          <a:p>
            <a:pPr algn="ctr"/>
            <a:r>
              <a:rPr lang="en-US" sz="4400" dirty="0" err="1" smtClean="0"/>
              <a:t>Koba</a:t>
            </a:r>
            <a:r>
              <a:rPr lang="en-US" sz="4400" dirty="0" smtClean="0"/>
              <a:t> Green Onion Seed</a:t>
            </a:r>
            <a:endParaRPr lang="en-US" sz="4400" dirty="0"/>
          </a:p>
        </p:txBody>
      </p:sp>
      <p:pic>
        <p:nvPicPr>
          <p:cNvPr id="4" name="Content Placeholder 3" descr="sx210I 399.jpg"/>
          <p:cNvPicPr>
            <a:picLocks noGrp="1" noChangeAspect="1"/>
          </p:cNvPicPr>
          <p:nvPr>
            <p:ph sz="quarter" idx="1"/>
          </p:nvPr>
        </p:nvPicPr>
        <p:blipFill>
          <a:blip r:embed="rId3" cstate="print"/>
          <a:stretch>
            <a:fillRect/>
          </a:stretch>
        </p:blipFill>
        <p:spPr>
          <a:xfrm>
            <a:off x="685800" y="1524000"/>
            <a:ext cx="7620000" cy="5026025"/>
          </a:xfr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Happy seed saving !</a:t>
            </a:r>
            <a:endParaRPr lang="en-US" sz="5400" dirty="0"/>
          </a:p>
        </p:txBody>
      </p:sp>
      <p:pic>
        <p:nvPicPr>
          <p:cNvPr id="4" name="Content Placeholder 3" descr="springgarden512a 026.jpg"/>
          <p:cNvPicPr>
            <a:picLocks noGrp="1" noChangeAspect="1"/>
          </p:cNvPicPr>
          <p:nvPr>
            <p:ph idx="1"/>
          </p:nvPr>
        </p:nvPicPr>
        <p:blipFill>
          <a:blip r:embed="rId3" cstate="print"/>
          <a:stretch>
            <a:fillRect/>
          </a:stretch>
        </p:blipFill>
        <p:spPr>
          <a:xfrm>
            <a:off x="845608" y="1609725"/>
            <a:ext cx="6462184" cy="4846638"/>
          </a:xfrm>
          <a:ln w="28575">
            <a:solidFill>
              <a:schemeClr val="tx1"/>
            </a:solidFill>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x210I 004.jpg"/>
          <p:cNvPicPr>
            <a:picLocks noChangeAspect="1"/>
          </p:cNvPicPr>
          <p:nvPr/>
        </p:nvPicPr>
        <p:blipFill>
          <a:blip r:embed="rId3" cstate="print"/>
          <a:stretch>
            <a:fillRect/>
          </a:stretch>
        </p:blipFill>
        <p:spPr>
          <a:xfrm>
            <a:off x="0" y="0"/>
            <a:ext cx="9144000" cy="6858000"/>
          </a:xfrm>
          <a:prstGeom prst="rect">
            <a:avLst/>
          </a:prstGeom>
        </p:spPr>
      </p:pic>
      <p:sp>
        <p:nvSpPr>
          <p:cNvPr id="5" name="TextBox 4"/>
          <p:cNvSpPr txBox="1"/>
          <p:nvPr/>
        </p:nvSpPr>
        <p:spPr>
          <a:xfrm>
            <a:off x="609600" y="685800"/>
            <a:ext cx="2514600" cy="830997"/>
          </a:xfrm>
          <a:prstGeom prst="rect">
            <a:avLst/>
          </a:prstGeom>
          <a:solidFill>
            <a:srgbClr val="FF3300"/>
          </a:solidFill>
          <a:ln w="19050">
            <a:solidFill>
              <a:schemeClr val="tx1"/>
            </a:solidFill>
          </a:ln>
        </p:spPr>
        <p:txBody>
          <a:bodyPr wrap="square" rtlCol="0">
            <a:spAutoFit/>
          </a:bodyPr>
          <a:lstStyle/>
          <a:p>
            <a:r>
              <a:rPr lang="en-US" sz="4800" dirty="0" smtClean="0">
                <a:latin typeface="Bernard MT Condensed" pitchFamily="18" charset="0"/>
              </a:rPr>
              <a:t> The  End</a:t>
            </a:r>
            <a:endParaRPr lang="en-US" sz="4800" dirty="0">
              <a:latin typeface="Bernard MT Condensed"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20040"/>
            <a:ext cx="7391400" cy="1143000"/>
          </a:xfrm>
        </p:spPr>
        <p:txBody>
          <a:bodyPr>
            <a:normAutofit/>
          </a:bodyPr>
          <a:lstStyle/>
          <a:p>
            <a:r>
              <a:rPr lang="en-US" dirty="0" err="1" smtClean="0"/>
              <a:t>eliot</a:t>
            </a:r>
            <a:r>
              <a:rPr lang="en-US" dirty="0" smtClean="0"/>
              <a:t> </a:t>
            </a:r>
            <a:r>
              <a:rPr lang="en-US" dirty="0" err="1" smtClean="0"/>
              <a:t>coleman</a:t>
            </a:r>
            <a:r>
              <a:rPr lang="en-US" dirty="0" smtClean="0"/>
              <a:t> Quote #2</a:t>
            </a:r>
            <a:endParaRPr lang="en-US" dirty="0"/>
          </a:p>
        </p:txBody>
      </p:sp>
      <p:sp>
        <p:nvSpPr>
          <p:cNvPr id="3" name="Content Placeholder 2"/>
          <p:cNvSpPr>
            <a:spLocks noGrp="1"/>
          </p:cNvSpPr>
          <p:nvPr>
            <p:ph idx="1"/>
          </p:nvPr>
        </p:nvSpPr>
        <p:spPr>
          <a:xfrm>
            <a:off x="457200" y="2057400"/>
            <a:ext cx="7239000" cy="3505200"/>
          </a:xfrm>
        </p:spPr>
        <p:txBody>
          <a:bodyPr>
            <a:normAutofit lnSpcReduction="10000"/>
          </a:bodyPr>
          <a:lstStyle/>
          <a:p>
            <a:pPr>
              <a:buNone/>
            </a:pPr>
            <a:r>
              <a:rPr lang="en-US" sz="2800" b="1" i="1" dirty="0" smtClean="0"/>
              <a:t>“</a:t>
            </a:r>
            <a:r>
              <a:rPr lang="en-US" sz="4000" b="1" i="1" dirty="0" smtClean="0"/>
              <a:t>For most crops, the vigor and viability of seed grown under careful cultural practices of this production system will far excel seeds that are purchased.”</a:t>
            </a:r>
            <a:endParaRPr lang="en-US" sz="4000" b="1" i="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315200" cy="990600"/>
          </a:xfrm>
        </p:spPr>
        <p:txBody>
          <a:bodyPr>
            <a:normAutofit/>
          </a:bodyPr>
          <a:lstStyle/>
          <a:p>
            <a:r>
              <a:rPr lang="en-US" dirty="0" err="1" smtClean="0"/>
              <a:t>eliot</a:t>
            </a:r>
            <a:r>
              <a:rPr lang="en-US" dirty="0" smtClean="0"/>
              <a:t> </a:t>
            </a:r>
            <a:r>
              <a:rPr lang="en-US" dirty="0" err="1" smtClean="0"/>
              <a:t>coleman</a:t>
            </a:r>
            <a:r>
              <a:rPr lang="en-US" dirty="0" smtClean="0"/>
              <a:t> Quote #3</a:t>
            </a:r>
            <a:endParaRPr lang="en-US" dirty="0"/>
          </a:p>
        </p:txBody>
      </p:sp>
      <p:sp>
        <p:nvSpPr>
          <p:cNvPr id="3" name="Content Placeholder 2"/>
          <p:cNvSpPr>
            <a:spLocks noGrp="1"/>
          </p:cNvSpPr>
          <p:nvPr>
            <p:ph idx="1"/>
          </p:nvPr>
        </p:nvSpPr>
        <p:spPr>
          <a:xfrm>
            <a:off x="381000" y="1828800"/>
            <a:ext cx="6705600" cy="4191000"/>
          </a:xfrm>
        </p:spPr>
        <p:txBody>
          <a:bodyPr>
            <a:normAutofit lnSpcReduction="10000"/>
          </a:bodyPr>
          <a:lstStyle/>
          <a:p>
            <a:pPr>
              <a:buNone/>
            </a:pPr>
            <a:r>
              <a:rPr lang="en-US" sz="3600" dirty="0" smtClean="0"/>
              <a:t>	“</a:t>
            </a:r>
            <a:r>
              <a:rPr lang="en-US" sz="4000" b="1" i="1" dirty="0" smtClean="0"/>
              <a:t>I doubt that the direction of present-day seed breeding, selection, and genetic manipulation is favorable to the producer of high quality vegetables …”</a:t>
            </a:r>
            <a:endParaRPr lang="en-US" sz="4000" b="1" i="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other words …</a:t>
            </a:r>
            <a:endParaRPr lang="en-US" dirty="0"/>
          </a:p>
        </p:txBody>
      </p:sp>
      <p:sp>
        <p:nvSpPr>
          <p:cNvPr id="3" name="Content Placeholder 2"/>
          <p:cNvSpPr>
            <a:spLocks noGrp="1"/>
          </p:cNvSpPr>
          <p:nvPr>
            <p:ph idx="1"/>
          </p:nvPr>
        </p:nvSpPr>
        <p:spPr/>
        <p:txBody>
          <a:bodyPr>
            <a:noAutofit/>
          </a:bodyPr>
          <a:lstStyle/>
          <a:p>
            <a:pPr>
              <a:buNone/>
            </a:pPr>
            <a:r>
              <a:rPr lang="en-US" sz="3200" dirty="0" smtClean="0"/>
              <a:t>Grow your own seed:</a:t>
            </a:r>
          </a:p>
          <a:p>
            <a:r>
              <a:rPr lang="en-US" sz="3200" dirty="0" smtClean="0"/>
              <a:t>For better control of your garden or farm.</a:t>
            </a:r>
          </a:p>
          <a:p>
            <a:r>
              <a:rPr lang="en-US" sz="3200" dirty="0" smtClean="0"/>
              <a:t>For better seed quality and vigor.</a:t>
            </a:r>
          </a:p>
          <a:p>
            <a:r>
              <a:rPr lang="en-US" sz="3200" dirty="0" smtClean="0"/>
              <a:t>For your specific environment and needs because no one else will grow them for you. </a:t>
            </a:r>
          </a:p>
          <a:p>
            <a:r>
              <a:rPr lang="en-US" sz="3200" dirty="0" smtClean="0"/>
              <a:t>To cultivate and perfect yourself</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up)">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20040"/>
            <a:ext cx="7543800" cy="1051560"/>
          </a:xfrm>
        </p:spPr>
        <p:txBody>
          <a:bodyPr>
            <a:normAutofit/>
          </a:bodyPr>
          <a:lstStyle/>
          <a:p>
            <a:pPr algn="ctr"/>
            <a:r>
              <a:rPr lang="en-US" dirty="0" err="1" smtClean="0"/>
              <a:t>vegetablEs</a:t>
            </a:r>
            <a:r>
              <a:rPr lang="en-US" dirty="0" smtClean="0"/>
              <a:t> from the garden</a:t>
            </a:r>
            <a:endParaRPr lang="en-US" dirty="0"/>
          </a:p>
        </p:txBody>
      </p:sp>
      <p:pic>
        <p:nvPicPr>
          <p:cNvPr id="4" name="Content Placeholder 3" descr="summergarden2011 134.jpg"/>
          <p:cNvPicPr>
            <a:picLocks noGrp="1" noChangeAspect="1"/>
          </p:cNvPicPr>
          <p:nvPr>
            <p:ph idx="1"/>
          </p:nvPr>
        </p:nvPicPr>
        <p:blipFill>
          <a:blip r:embed="rId3" cstate="print"/>
          <a:srcRect l="12000" r="3000"/>
          <a:stretch>
            <a:fillRect/>
          </a:stretch>
        </p:blipFill>
        <p:spPr>
          <a:xfrm>
            <a:off x="1143000" y="1554162"/>
            <a:ext cx="6629400" cy="4999037"/>
          </a:xfrm>
          <a:ln w="28575">
            <a:solidFill>
              <a:schemeClr val="tx1"/>
            </a:solidFill>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1138</TotalTime>
  <Words>1603</Words>
  <Application>Microsoft Office PowerPoint</Application>
  <PresentationFormat>On-screen Show (4:3)</PresentationFormat>
  <Paragraphs>273</Paragraphs>
  <Slides>55</Slides>
  <Notes>55</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Opulent</vt:lpstr>
      <vt:lpstr>growing Tomatoes for seed in the hawaiian garden</vt:lpstr>
      <vt:lpstr>Thought for the day</vt:lpstr>
      <vt:lpstr>An essential  garden vegetable</vt:lpstr>
      <vt:lpstr>Slide 4</vt:lpstr>
      <vt:lpstr>eliot coleman Quote #1</vt:lpstr>
      <vt:lpstr>eliot coleman Quote #2</vt:lpstr>
      <vt:lpstr>eliot coleman Quote #3</vt:lpstr>
      <vt:lpstr>In other words …</vt:lpstr>
      <vt:lpstr>vegetablEs from the garden</vt:lpstr>
      <vt:lpstr>origins</vt:lpstr>
      <vt:lpstr>Plant types</vt:lpstr>
      <vt:lpstr>Determinate grape tomato Sugary &amp; aria</vt:lpstr>
      <vt:lpstr>Pest resistance</vt:lpstr>
      <vt:lpstr>Basis of resistance</vt:lpstr>
      <vt:lpstr>Grape &amp; mini-roma tomatoes sugary / juliet / aria</vt:lpstr>
      <vt:lpstr>baSIS OF SELECTION</vt:lpstr>
      <vt:lpstr>Slide 17</vt:lpstr>
      <vt:lpstr>Diseases of tomato in hawaii</vt:lpstr>
      <vt:lpstr>Root-knot nematodes</vt:lpstr>
      <vt:lpstr>Tomato TSWV/TYLCV Resistance Trial UH ctahr Poamoho Exp Stat. - Oct 2011</vt:lpstr>
      <vt:lpstr>Tylcv Virus resistance  tissue blot test</vt:lpstr>
      <vt:lpstr>Hawaii’s needs</vt:lpstr>
      <vt:lpstr>Breeding considerations</vt:lpstr>
      <vt:lpstr>Slide 24</vt:lpstr>
      <vt:lpstr>Breeding considerations</vt:lpstr>
      <vt:lpstr>Breeding considerations</vt:lpstr>
      <vt:lpstr>Breeding objectives</vt:lpstr>
      <vt:lpstr>Regional breeding</vt:lpstr>
      <vt:lpstr>‘Indigo Rose‘ jim myers – Oregon State</vt:lpstr>
      <vt:lpstr>Problems in breeding</vt:lpstr>
      <vt:lpstr>Breeding today</vt:lpstr>
      <vt:lpstr>Sorting tomatoes for  ripeness and color</vt:lpstr>
      <vt:lpstr>What does The  commercial Hawaii Farmer want</vt:lpstr>
      <vt:lpstr>Gardeners considerations</vt:lpstr>
      <vt:lpstr>The ideal garden tomato</vt:lpstr>
      <vt:lpstr>Selecting varieties</vt:lpstr>
      <vt:lpstr>Breaking FI hybrids</vt:lpstr>
      <vt:lpstr>Nematode-resistant tomatoes</vt:lpstr>
      <vt:lpstr>Field trials</vt:lpstr>
      <vt:lpstr>Field trials – may 2012</vt:lpstr>
      <vt:lpstr>Trellis tomato trial in progress</vt:lpstr>
      <vt:lpstr>Trial challenges</vt:lpstr>
      <vt:lpstr>Powdery mildew</vt:lpstr>
      <vt:lpstr>Russet mite damage </vt:lpstr>
      <vt:lpstr>Russet mite symptoms</vt:lpstr>
      <vt:lpstr>Know your soil limitations -  magnesium deficiency</vt:lpstr>
      <vt:lpstr>Seed Production ctahr volcano research station</vt:lpstr>
      <vt:lpstr>Healani tomato</vt:lpstr>
      <vt:lpstr>Healani tomato</vt:lpstr>
      <vt:lpstr>Hydroponic Media</vt:lpstr>
      <vt:lpstr>green onion seed - Koba</vt:lpstr>
      <vt:lpstr>Green Onion Seed</vt:lpstr>
      <vt:lpstr>Koba Green Onion Seed</vt:lpstr>
      <vt:lpstr>Happy seed saving !</vt:lpstr>
      <vt:lpstr>Slide 55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Selecting Tomatoes for  hawaii</dc:title>
  <dc:creator>Glenn</dc:creator>
  <cp:lastModifiedBy>Glenn</cp:lastModifiedBy>
  <cp:revision>28</cp:revision>
  <dcterms:created xsi:type="dcterms:W3CDTF">2012-03-15T06:59:56Z</dcterms:created>
  <dcterms:modified xsi:type="dcterms:W3CDTF">2012-05-17T23:48:21Z</dcterms:modified>
</cp:coreProperties>
</file>