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7" r:id="rId4"/>
    <p:sldId id="268" r:id="rId5"/>
    <p:sldId id="269" r:id="rId6"/>
    <p:sldId id="270" r:id="rId7"/>
    <p:sldId id="279" r:id="rId8"/>
    <p:sldId id="278" r:id="rId9"/>
    <p:sldId id="274" r:id="rId10"/>
    <p:sldId id="273" r:id="rId11"/>
    <p:sldId id="258" r:id="rId12"/>
    <p:sldId id="259" r:id="rId13"/>
    <p:sldId id="265" r:id="rId14"/>
    <p:sldId id="260" r:id="rId15"/>
    <p:sldId id="276" r:id="rId16"/>
    <p:sldId id="275" r:id="rId17"/>
    <p:sldId id="264" r:id="rId18"/>
    <p:sldId id="261" r:id="rId19"/>
    <p:sldId id="262" r:id="rId20"/>
    <p:sldId id="263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0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8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7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1AAC4-C30F-6A46-BBA2-F4DB73BC788A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B5FD-CADD-2E40-8CB7-949CA418A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32575"/>
            <a:ext cx="3567054" cy="1162050"/>
          </a:xfrm>
        </p:spPr>
        <p:txBody>
          <a:bodyPr>
            <a:noAutofit/>
          </a:bodyPr>
          <a:lstStyle/>
          <a:p>
            <a:r>
              <a:rPr lang="en-US" sz="2400" dirty="0" smtClean="0"/>
              <a:t>Hawaiian Heirloom Sweet Potatoes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Jay Bost TPSS</a:t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University of Hawaii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1" r="-12381"/>
          <a:stretch>
            <a:fillRect/>
          </a:stretch>
        </p:blipFill>
        <p:spPr>
          <a:xfrm>
            <a:off x="4024254" y="425747"/>
            <a:ext cx="5111750" cy="5853113"/>
          </a:xfrm>
        </p:spPr>
      </p:pic>
      <p:sp>
        <p:nvSpPr>
          <p:cNvPr id="8" name="TextBox 7"/>
          <p:cNvSpPr txBox="1"/>
          <p:nvPr/>
        </p:nvSpPr>
        <p:spPr>
          <a:xfrm>
            <a:off x="5186817" y="6278860"/>
            <a:ext cx="305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1789 </a:t>
            </a:r>
            <a:r>
              <a:rPr lang="en-US" dirty="0" err="1" smtClean="0"/>
              <a:t>watercolour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err="1"/>
              <a:t>Delahaye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21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Collections of sweet potato in 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Bishop Museum (small and recent)</a:t>
            </a:r>
          </a:p>
          <a:p>
            <a:r>
              <a:rPr lang="en-US" dirty="0" err="1" smtClean="0"/>
              <a:t>Waimea</a:t>
            </a:r>
            <a:r>
              <a:rPr lang="en-US" dirty="0" smtClean="0"/>
              <a:t> Garden (largest, well curated)</a:t>
            </a:r>
          </a:p>
          <a:p>
            <a:r>
              <a:rPr lang="en-US" dirty="0" smtClean="0"/>
              <a:t>Lyon Arboretum (medium)</a:t>
            </a:r>
          </a:p>
          <a:p>
            <a:r>
              <a:rPr lang="en-US" dirty="0" smtClean="0"/>
              <a:t>Maui Nui Garden (large, well curated)</a:t>
            </a:r>
          </a:p>
          <a:p>
            <a:r>
              <a:rPr lang="en-US" dirty="0" err="1"/>
              <a:t>Hui</a:t>
            </a:r>
            <a:r>
              <a:rPr lang="en-US" dirty="0"/>
              <a:t> Ku </a:t>
            </a:r>
            <a:r>
              <a:rPr lang="en-US" dirty="0" err="1"/>
              <a:t>Maoli</a:t>
            </a:r>
            <a:r>
              <a:rPr lang="en-US" dirty="0"/>
              <a:t> </a:t>
            </a:r>
            <a:r>
              <a:rPr lang="en-US" dirty="0" smtClean="0"/>
              <a:t>Ola</a:t>
            </a:r>
            <a:r>
              <a:rPr lang="en-US" dirty="0"/>
              <a:t>/ </a:t>
            </a:r>
            <a:r>
              <a:rPr lang="en-US" dirty="0" err="1"/>
              <a:t>Papahana</a:t>
            </a:r>
            <a:r>
              <a:rPr lang="en-US" dirty="0"/>
              <a:t> </a:t>
            </a:r>
            <a:r>
              <a:rPr lang="en-US" dirty="0" err="1" smtClean="0"/>
              <a:t>Kuaola</a:t>
            </a:r>
            <a:r>
              <a:rPr lang="en-US" dirty="0" smtClean="0"/>
              <a:t> (large, poorly curated)</a:t>
            </a:r>
          </a:p>
          <a:p>
            <a:r>
              <a:rPr lang="en-US" dirty="0" smtClean="0"/>
              <a:t>National Tropical </a:t>
            </a:r>
            <a:r>
              <a:rPr lang="en-US" dirty="0"/>
              <a:t>Botanical Garden (</a:t>
            </a:r>
            <a:r>
              <a:rPr lang="en-US" dirty="0" err="1" smtClean="0"/>
              <a:t>Kahanu</a:t>
            </a:r>
            <a:r>
              <a:rPr lang="en-US" dirty="0" smtClean="0"/>
              <a:t>) (?)</a:t>
            </a:r>
          </a:p>
          <a:p>
            <a:r>
              <a:rPr lang="en-US" dirty="0" smtClean="0"/>
              <a:t>Operating independently</a:t>
            </a:r>
          </a:p>
          <a:p>
            <a:r>
              <a:rPr lang="en-US" dirty="0" smtClean="0"/>
              <a:t>Coordination would be interesting and useful</a:t>
            </a:r>
          </a:p>
          <a:p>
            <a:r>
              <a:rPr lang="en-US" dirty="0" err="1" smtClean="0"/>
              <a:t>Meilleur</a:t>
            </a:r>
            <a:r>
              <a:rPr lang="en-US" dirty="0" smtClean="0"/>
              <a:t> estimated  25-30 remaining Hawaiian </a:t>
            </a:r>
            <a:r>
              <a:rPr lang="en-US" dirty="0" err="1" smtClean="0"/>
              <a:t>vars</a:t>
            </a:r>
            <a:r>
              <a:rPr lang="en-US" dirty="0" smtClean="0"/>
              <a:t> (1998)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9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9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What do </a:t>
            </a:r>
            <a:r>
              <a:rPr lang="en-US" dirty="0" smtClean="0"/>
              <a:t>“traditional” </a:t>
            </a:r>
            <a:r>
              <a:rPr lang="en-US" dirty="0"/>
              <a:t>varieties of sweet potato have to offer for food security in </a:t>
            </a:r>
            <a:r>
              <a:rPr lang="en-US" dirty="0" smtClean="0"/>
              <a:t>Hawai’i?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Thus far Hawaiian varieties have been </a:t>
            </a:r>
            <a:r>
              <a:rPr lang="en-US" dirty="0" smtClean="0"/>
              <a:t>largely </a:t>
            </a:r>
            <a:r>
              <a:rPr lang="en-US" dirty="0" smtClean="0"/>
              <a:t>overlooked or ignored.</a:t>
            </a:r>
          </a:p>
          <a:p>
            <a:r>
              <a:rPr lang="en-US" dirty="0" smtClean="0"/>
              <a:t>Look for potential varieties that have </a:t>
            </a:r>
            <a:r>
              <a:rPr lang="en-US" i="1" dirty="0" smtClean="0"/>
              <a:t>high market value</a:t>
            </a:r>
          </a:p>
          <a:p>
            <a:pPr lvl="1"/>
            <a:r>
              <a:rPr lang="en-US" dirty="0" smtClean="0"/>
              <a:t>Superior nutrition</a:t>
            </a:r>
          </a:p>
          <a:p>
            <a:pPr lvl="1"/>
            <a:r>
              <a:rPr lang="en-US" dirty="0" smtClean="0"/>
              <a:t>Hawaiian heirloom</a:t>
            </a:r>
          </a:p>
          <a:p>
            <a:pPr lvl="1"/>
            <a:r>
              <a:rPr lang="en-US" dirty="0" smtClean="0"/>
              <a:t>Superior taste qualities</a:t>
            </a:r>
          </a:p>
          <a:p>
            <a:pPr lvl="1"/>
            <a:r>
              <a:rPr lang="en-US" dirty="0" smtClean="0"/>
              <a:t>Perform in organic systems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Content Placeholder 4" descr="Uala1.G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7" r="-10457"/>
          <a:stretch>
            <a:fillRect/>
          </a:stretch>
        </p:blipFill>
        <p:spPr>
          <a:xfrm>
            <a:off x="4649364" y="2057176"/>
            <a:ext cx="4037436" cy="4524657"/>
          </a:xfrm>
        </p:spPr>
      </p:pic>
      <p:sp>
        <p:nvSpPr>
          <p:cNvPr id="6" name="TextBox 5"/>
          <p:cNvSpPr txBox="1"/>
          <p:nvPr/>
        </p:nvSpPr>
        <p:spPr>
          <a:xfrm>
            <a:off x="5565279" y="6540032"/>
            <a:ext cx="2866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http://www.k12.hi.us/~</a:t>
            </a:r>
            <a:r>
              <a:rPr lang="en-US" sz="1000" dirty="0" err="1"/>
              <a:t>sdrown</a:t>
            </a:r>
            <a:r>
              <a:rPr lang="en-US" sz="1000" dirty="0"/>
              <a:t>/</a:t>
            </a:r>
            <a:r>
              <a:rPr lang="en-US" sz="1000" dirty="0" err="1"/>
              <a:t>plantweb</a:t>
            </a:r>
            <a:r>
              <a:rPr lang="en-US" sz="1000" dirty="0"/>
              <a:t>/</a:t>
            </a:r>
            <a:r>
              <a:rPr lang="en-US" sz="1000" dirty="0" err="1"/>
              <a:t>uala.htm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790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assemble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8399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Already have ~50 lines (including probable duplicates)</a:t>
            </a:r>
          </a:p>
          <a:p>
            <a:pPr lvl="1"/>
            <a:r>
              <a:rPr lang="en-US" dirty="0"/>
              <a:t>15 Hawaiian </a:t>
            </a:r>
            <a:r>
              <a:rPr lang="en-US" dirty="0" smtClean="0"/>
              <a:t>named</a:t>
            </a:r>
          </a:p>
          <a:p>
            <a:pPr lvl="1"/>
            <a:r>
              <a:rPr lang="en-US" dirty="0"/>
              <a:t>14 unnamed potentially </a:t>
            </a:r>
            <a:r>
              <a:rPr lang="en-US" dirty="0" smtClean="0"/>
              <a:t>Hawaiian</a:t>
            </a:r>
          </a:p>
          <a:p>
            <a:pPr lvl="1"/>
            <a:r>
              <a:rPr lang="en-US" dirty="0"/>
              <a:t>One very strong candidate as ancient </a:t>
            </a:r>
            <a:r>
              <a:rPr lang="en-US" dirty="0" smtClean="0"/>
              <a:t>genotype: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papa'a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kowahi</a:t>
            </a:r>
            <a:endParaRPr lang="en-US" dirty="0" smtClean="0"/>
          </a:p>
          <a:p>
            <a:pPr lvl="1"/>
            <a:r>
              <a:rPr lang="en-US" dirty="0"/>
              <a:t>3 non-Hawaiian heirlooms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 May collect from Maui Nui Botanical Garden and NTBG</a:t>
            </a:r>
            <a:endParaRPr lang="en-US" dirty="0"/>
          </a:p>
          <a:p>
            <a:r>
              <a:rPr lang="en-US" dirty="0" smtClean="0"/>
              <a:t>Research and write history of sweet potato in Hawai’i including review of past UH research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920569"/>
              </p:ext>
            </p:extLst>
          </p:nvPr>
        </p:nvGraphicFramePr>
        <p:xfrm>
          <a:off x="6235669" y="1417638"/>
          <a:ext cx="2159059" cy="530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2641600" imgH="6489700" progId="Excel.Sheet.12">
                  <p:embed/>
                </p:oleObj>
              </mc:Choice>
              <mc:Fallback>
                <p:oleObj name="Worksheet" r:id="rId3" imgW="2641600" imgH="648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5669" y="1417638"/>
                        <a:ext cx="2159059" cy="530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94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432" y="0"/>
            <a:ext cx="8229600" cy="1143000"/>
          </a:xfrm>
        </p:spPr>
        <p:txBody>
          <a:bodyPr/>
          <a:lstStyle/>
          <a:p>
            <a:r>
              <a:rPr lang="en-US" dirty="0" smtClean="0"/>
              <a:t>Test for Viruses in Clones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7921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Subset has tested negative for </a:t>
            </a:r>
            <a:r>
              <a:rPr lang="en-US" dirty="0" err="1" smtClean="0"/>
              <a:t>Potyviruses</a:t>
            </a:r>
            <a:endParaRPr lang="en-US" dirty="0" smtClean="0"/>
          </a:p>
          <a:p>
            <a:r>
              <a:rPr lang="en-US" dirty="0" smtClean="0"/>
              <a:t>Test clones on indicator species (</a:t>
            </a:r>
            <a:r>
              <a:rPr lang="en-US" i="1" dirty="0" smtClean="0"/>
              <a:t>Ipomoea </a:t>
            </a:r>
            <a:r>
              <a:rPr lang="en-US" i="1" dirty="0" err="1" smtClean="0"/>
              <a:t>setosa</a:t>
            </a:r>
            <a:r>
              <a:rPr lang="en-US" dirty="0" smtClean="0"/>
              <a:t>)</a:t>
            </a:r>
            <a:endParaRPr lang="en-US" i="1" dirty="0" smtClean="0"/>
          </a:p>
          <a:p>
            <a:r>
              <a:rPr lang="en-US" dirty="0" smtClean="0"/>
              <a:t>Attempt to verify material as clean (and/or clean it)</a:t>
            </a:r>
          </a:p>
          <a:p>
            <a:r>
              <a:rPr lang="en-US" dirty="0" smtClean="0"/>
              <a:t>Are yields suppressed by asymptomatic infection?</a:t>
            </a:r>
          </a:p>
          <a:p>
            <a:r>
              <a:rPr lang="en-US" dirty="0" smtClean="0"/>
              <a:t>For safe on island and off island distribution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6906" y="1177568"/>
            <a:ext cx="2242118" cy="25126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072" y="4059588"/>
            <a:ext cx="3355212" cy="2189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0676" y="4059588"/>
            <a:ext cx="147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(J. O'Sullivan)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1707" y="1177568"/>
            <a:ext cx="253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(S. Fuentes &amp; L. Salazar).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807" y="1279845"/>
            <a:ext cx="1350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SFMV- </a:t>
            </a:r>
          </a:p>
          <a:p>
            <a:r>
              <a:rPr lang="en-US" sz="2400" dirty="0" err="1" smtClean="0"/>
              <a:t>potyvirus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176020"/>
            <a:ext cx="794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Sweet potato </a:t>
            </a:r>
            <a:r>
              <a:rPr lang="en-US" i="1" dirty="0" err="1"/>
              <a:t>chlorotic</a:t>
            </a:r>
            <a:r>
              <a:rPr lang="en-US" i="1" dirty="0"/>
              <a:t> stunt virus</a:t>
            </a:r>
            <a:r>
              <a:rPr lang="en-US" dirty="0"/>
              <a:t> (</a:t>
            </a:r>
            <a:r>
              <a:rPr lang="en-US" i="1" dirty="0"/>
              <a:t>SPCSV</a:t>
            </a:r>
            <a:r>
              <a:rPr lang="en-US" dirty="0"/>
              <a:t>) (genus </a:t>
            </a:r>
            <a:r>
              <a:rPr lang="en-US" dirty="0" err="1"/>
              <a:t>Crinivirus</a:t>
            </a:r>
            <a:r>
              <a:rPr lang="en-US" dirty="0"/>
              <a:t>, family </a:t>
            </a:r>
            <a:r>
              <a:rPr lang="en-US" dirty="0" err="1"/>
              <a:t>Closteroviridae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Gemniviruses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Step 2: Observational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7065"/>
            <a:ext cx="4495800" cy="54836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Plant following cover crop of Sorghum-</a:t>
            </a:r>
            <a:r>
              <a:rPr lang="en-US" dirty="0" err="1" smtClean="0"/>
              <a:t>Sudangrass</a:t>
            </a:r>
            <a:r>
              <a:rPr lang="en-US" dirty="0" smtClean="0"/>
              <a:t> Hybrids</a:t>
            </a:r>
            <a:br>
              <a:rPr lang="en-US" dirty="0" smtClean="0"/>
            </a:br>
            <a:r>
              <a:rPr lang="en-US" i="1" dirty="0" smtClean="0"/>
              <a:t>Sorghum bicolor </a:t>
            </a:r>
            <a:r>
              <a:rPr lang="en-US" dirty="0" smtClean="0"/>
              <a:t>x </a:t>
            </a:r>
            <a:r>
              <a:rPr lang="en-US" i="1" dirty="0" smtClean="0"/>
              <a:t>S. bicolor </a:t>
            </a:r>
            <a:r>
              <a:rPr lang="en-US" dirty="0" smtClean="0"/>
              <a:t>var. </a:t>
            </a:r>
            <a:r>
              <a:rPr lang="en-US" i="1" dirty="0" err="1" smtClean="0"/>
              <a:t>sudanense</a:t>
            </a:r>
            <a:endParaRPr lang="en-US" i="1" dirty="0" smtClean="0"/>
          </a:p>
          <a:p>
            <a:r>
              <a:rPr lang="en-US" dirty="0" smtClean="0"/>
              <a:t>Attempt to standardize nutrient levels with organic fertilizer application</a:t>
            </a:r>
          </a:p>
          <a:p>
            <a:r>
              <a:rPr lang="en-US" dirty="0" smtClean="0"/>
              <a:t>Attempt to standardize water through evapotranspiration calculations</a:t>
            </a:r>
          </a:p>
          <a:p>
            <a:r>
              <a:rPr lang="en-US" dirty="0" smtClean="0"/>
              <a:t>2 plantings Sept 2013/April 2014</a:t>
            </a:r>
          </a:p>
          <a:p>
            <a:r>
              <a:rPr lang="en-US" dirty="0" smtClean="0"/>
              <a:t>Non-replicated trials of 10 plants in Waimanalo and </a:t>
            </a:r>
            <a:r>
              <a:rPr lang="en-US" dirty="0" err="1" smtClean="0"/>
              <a:t>Poamoho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Content Placeholder 4" descr="IMG_4210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135" b="-34135"/>
          <a:stretch>
            <a:fillRect/>
          </a:stretch>
        </p:blipFill>
        <p:spPr>
          <a:xfrm>
            <a:off x="4648200" y="1207387"/>
            <a:ext cx="4389114" cy="49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0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trials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Characterize all accessions using </a:t>
            </a:r>
            <a:r>
              <a:rPr lang="en-US" dirty="0" smtClean="0"/>
              <a:t>morphological </a:t>
            </a:r>
            <a:r>
              <a:rPr lang="en-US" dirty="0"/>
              <a:t>characters from </a:t>
            </a:r>
            <a:r>
              <a:rPr lang="en-US" dirty="0" smtClean="0"/>
              <a:t>IBPGR descriptors</a:t>
            </a:r>
            <a:endParaRPr lang="en-US" dirty="0"/>
          </a:p>
          <a:p>
            <a:r>
              <a:rPr lang="en-US" dirty="0" smtClean="0"/>
              <a:t>Measure dry </a:t>
            </a:r>
            <a:r>
              <a:rPr lang="en-US" dirty="0"/>
              <a:t>matter, protein, starch, total sugars, </a:t>
            </a:r>
            <a:r>
              <a:rPr lang="en-US" dirty="0" smtClean="0"/>
              <a:t>carotenes, </a:t>
            </a:r>
            <a:r>
              <a:rPr lang="en-US" dirty="0" err="1" smtClean="0"/>
              <a:t>anthocyanins</a:t>
            </a:r>
            <a:r>
              <a:rPr lang="en-US" dirty="0" smtClean="0"/>
              <a:t>, </a:t>
            </a:r>
            <a:r>
              <a:rPr lang="en-US" dirty="0" err="1" smtClean="0"/>
              <a:t>phenolics</a:t>
            </a:r>
            <a:r>
              <a:rPr lang="en-US" dirty="0" smtClean="0"/>
              <a:t>, trypsin inhibitors</a:t>
            </a:r>
            <a:endParaRPr lang="en-US" dirty="0"/>
          </a:p>
          <a:p>
            <a:r>
              <a:rPr lang="en-US" dirty="0" smtClean="0"/>
              <a:t>Photograph </a:t>
            </a:r>
            <a:r>
              <a:rPr lang="en-US" dirty="0"/>
              <a:t>to create “guide</a:t>
            </a:r>
            <a:r>
              <a:rPr lang="en-US" dirty="0" smtClean="0"/>
              <a:t>” along lines of taro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MG_4207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varieties for further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Field day with tastings and tastings organized tastings.</a:t>
            </a:r>
          </a:p>
          <a:p>
            <a:r>
              <a:rPr lang="en-US" dirty="0" smtClean="0"/>
              <a:t>Nutritional qualities</a:t>
            </a:r>
          </a:p>
          <a:p>
            <a:r>
              <a:rPr lang="en-US" dirty="0" smtClean="0"/>
              <a:t>Yield</a:t>
            </a:r>
          </a:p>
          <a:p>
            <a:r>
              <a:rPr lang="en-US" dirty="0" smtClean="0"/>
              <a:t>Weed competiveness</a:t>
            </a:r>
          </a:p>
          <a:p>
            <a:r>
              <a:rPr lang="en-US" dirty="0" smtClean="0"/>
              <a:t>Days to maturity</a:t>
            </a:r>
          </a:p>
          <a:p>
            <a:r>
              <a:rPr lang="en-US" dirty="0" smtClean="0"/>
              <a:t>Disease resistance</a:t>
            </a:r>
          </a:p>
          <a:p>
            <a:pPr lvl="1"/>
            <a:r>
              <a:rPr lang="en-US" dirty="0" smtClean="0"/>
              <a:t>Sweet potato scab</a:t>
            </a:r>
          </a:p>
          <a:p>
            <a:pPr lvl="1"/>
            <a:r>
              <a:rPr lang="en-US" dirty="0" err="1" smtClean="0"/>
              <a:t>Reniform</a:t>
            </a:r>
            <a:r>
              <a:rPr lang="en-US" dirty="0" smtClean="0"/>
              <a:t> nematodes</a:t>
            </a:r>
          </a:p>
          <a:p>
            <a:pPr lvl="1"/>
            <a:r>
              <a:rPr lang="en-US" dirty="0" smtClean="0"/>
              <a:t>Weevils</a:t>
            </a:r>
          </a:p>
          <a:p>
            <a:pPr lvl="1"/>
            <a:r>
              <a:rPr lang="en-US" dirty="0" smtClean="0"/>
              <a:t>Java black rot</a:t>
            </a:r>
          </a:p>
          <a:p>
            <a:pPr lvl="1"/>
            <a:r>
              <a:rPr lang="en-US" dirty="0" smtClean="0"/>
              <a:t>Scurf</a:t>
            </a:r>
          </a:p>
          <a:p>
            <a:pPr lvl="1"/>
            <a:r>
              <a:rPr lang="en-US" dirty="0" smtClean="0"/>
              <a:t>Flea </a:t>
            </a:r>
            <a:r>
              <a:rPr lang="en-US" dirty="0"/>
              <a:t>beetle (</a:t>
            </a:r>
            <a:r>
              <a:rPr lang="en-US" i="1" dirty="0" err="1"/>
              <a:t>Chaetocnema</a:t>
            </a:r>
            <a:r>
              <a:rPr lang="en-US" i="1" dirty="0"/>
              <a:t> </a:t>
            </a:r>
            <a:r>
              <a:rPr lang="en-US" i="1" dirty="0" err="1"/>
              <a:t>confini</a:t>
            </a:r>
            <a:r>
              <a:rPr lang="en-US" dirty="0" err="1"/>
              <a:t>s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233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Genetic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SSRs to find chloroplast </a:t>
            </a:r>
            <a:r>
              <a:rPr lang="en-US" dirty="0" err="1" smtClean="0"/>
              <a:t>halpotype</a:t>
            </a:r>
            <a:r>
              <a:rPr lang="en-US" dirty="0" smtClean="0"/>
              <a:t> and </a:t>
            </a:r>
            <a:r>
              <a:rPr lang="en-US" dirty="0" err="1" smtClean="0"/>
              <a:t>nulcear</a:t>
            </a:r>
            <a:r>
              <a:rPr lang="en-US" dirty="0" smtClean="0"/>
              <a:t> </a:t>
            </a:r>
            <a:r>
              <a:rPr lang="en-US" dirty="0" err="1" smtClean="0"/>
              <a:t>genepools</a:t>
            </a:r>
            <a:r>
              <a:rPr lang="en-US" dirty="0" smtClean="0"/>
              <a:t> of my “new” collections</a:t>
            </a:r>
          </a:p>
          <a:p>
            <a:r>
              <a:rPr lang="en-US" dirty="0" smtClean="0"/>
              <a:t>Potential collaboration using AFLPs</a:t>
            </a:r>
          </a:p>
          <a:p>
            <a:r>
              <a:rPr lang="en-US" dirty="0" smtClean="0"/>
              <a:t>Identify potential ancient Hawaiian vars. and to </a:t>
            </a:r>
            <a:r>
              <a:rPr lang="en-US" i="1" dirty="0" smtClean="0"/>
              <a:t>identify duplicates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Identify </a:t>
            </a:r>
            <a:r>
              <a:rPr lang="en-US" smtClean="0"/>
              <a:t>clonal lineages</a:t>
            </a:r>
            <a:endParaRPr lang="en-US" dirty="0" smtClean="0"/>
          </a:p>
          <a:p>
            <a:r>
              <a:rPr lang="en-US" dirty="0" smtClean="0"/>
              <a:t>“Rationalize collections”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22" r="-5322"/>
          <a:stretch>
            <a:fillRect/>
          </a:stretch>
        </p:blipFill>
        <p:spPr>
          <a:xfrm>
            <a:off x="4129518" y="1188765"/>
            <a:ext cx="4637759" cy="5197426"/>
          </a:xfrm>
        </p:spPr>
      </p:pic>
      <p:sp>
        <p:nvSpPr>
          <p:cNvPr id="6" name="TextBox 5"/>
          <p:cNvSpPr txBox="1"/>
          <p:nvPr/>
        </p:nvSpPr>
        <p:spPr>
          <a:xfrm>
            <a:off x="4900647" y="6386191"/>
            <a:ext cx="188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Roullier</a:t>
            </a:r>
            <a:r>
              <a:rPr lang="en-US" dirty="0" smtClean="0"/>
              <a:t> et al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6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Advanced Trials of most promising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Randomized complete block/ 3 replications</a:t>
            </a:r>
          </a:p>
          <a:p>
            <a:r>
              <a:rPr lang="en-US" dirty="0" smtClean="0"/>
              <a:t>Following cover crop of </a:t>
            </a:r>
            <a:r>
              <a:rPr lang="en-US" dirty="0" err="1" smtClean="0"/>
              <a:t>sudex</a:t>
            </a:r>
            <a:r>
              <a:rPr lang="en-US" dirty="0"/>
              <a:t> </a:t>
            </a:r>
            <a:r>
              <a:rPr lang="en-US" dirty="0" smtClean="0"/>
              <a:t>under organic conditions</a:t>
            </a:r>
          </a:p>
          <a:p>
            <a:r>
              <a:rPr lang="en-US" dirty="0" smtClean="0"/>
              <a:t>Waimanalo and </a:t>
            </a:r>
            <a:r>
              <a:rPr lang="en-US" dirty="0" err="1" smtClean="0"/>
              <a:t>Poamoho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590" y="2271838"/>
            <a:ext cx="3832210" cy="2874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4983" y="6195068"/>
            <a:ext cx="4509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http://</a:t>
            </a:r>
            <a:r>
              <a:rPr lang="en-US" sz="1000" dirty="0" err="1">
                <a:solidFill>
                  <a:prstClr val="black"/>
                </a:solidFill>
              </a:rPr>
              <a:t>www.npgrc.tari.gov.tw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npgrc</a:t>
            </a:r>
            <a:r>
              <a:rPr lang="en-US" sz="1000" dirty="0">
                <a:solidFill>
                  <a:prstClr val="black"/>
                </a:solidFill>
              </a:rPr>
              <a:t>-web/page-picture/diversity/</a:t>
            </a:r>
            <a:r>
              <a:rPr lang="en-US" sz="1000" dirty="0" err="1">
                <a:solidFill>
                  <a:prstClr val="black"/>
                </a:solidFill>
              </a:rPr>
              <a:t>sweet_potato.jpg</a:t>
            </a:r>
            <a:endParaRPr lang="en-US" sz="1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participatory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Subset of varieties in advanced trials made available to:</a:t>
            </a:r>
          </a:p>
          <a:p>
            <a:pPr lvl="1"/>
            <a:r>
              <a:rPr lang="en-US" dirty="0" smtClean="0"/>
              <a:t>Farmers</a:t>
            </a:r>
          </a:p>
          <a:p>
            <a:pPr lvl="1"/>
            <a:r>
              <a:rPr lang="en-US" dirty="0" smtClean="0"/>
              <a:t>School gardeners</a:t>
            </a:r>
          </a:p>
          <a:p>
            <a:pPr lvl="1"/>
            <a:r>
              <a:rPr lang="en-US" dirty="0" smtClean="0"/>
              <a:t>Master gardeners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Purposes: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Generate data on adaptability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Educational tool to raise awareness of diversity AND of how to participate in trials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5" name="Content Placeholder 4" descr="Screen Shot 2013-04-30 at 10.52.10 AM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654" b="-28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42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Hawaiian Heirloom Sweet Potatoes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90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Hawaii’s dependence on imported food</a:t>
            </a:r>
          </a:p>
          <a:p>
            <a:r>
              <a:rPr lang="en-US" dirty="0" smtClean="0"/>
              <a:t>Ex situ collections of sweet potato understudied and poorly characterized</a:t>
            </a:r>
          </a:p>
          <a:p>
            <a:r>
              <a:rPr lang="en-US" dirty="0" smtClean="0"/>
              <a:t>Agronomic and nutrition qualities of Hawaiian sweet potato varieties poorly researched</a:t>
            </a:r>
          </a:p>
          <a:p>
            <a:r>
              <a:rPr lang="en-US" dirty="0" smtClean="0"/>
              <a:t>Yields may not be as high as modern varieties</a:t>
            </a:r>
            <a:endParaRPr lang="en-US" dirty="0"/>
          </a:p>
          <a:p>
            <a:r>
              <a:rPr lang="en-US" dirty="0" smtClean="0"/>
              <a:t>Low public understanding of the diversity of sweet potatoes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9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appropriate staples adapted to Hawaii</a:t>
            </a:r>
          </a:p>
          <a:p>
            <a:r>
              <a:rPr lang="en-US" dirty="0" smtClean="0"/>
              <a:t>Characterize, rationalize, and make database of varieties</a:t>
            </a:r>
          </a:p>
          <a:p>
            <a:r>
              <a:rPr lang="en-US" dirty="0" smtClean="0"/>
              <a:t>Trail varieties in various settings and analyze nutrition </a:t>
            </a:r>
          </a:p>
          <a:p>
            <a:r>
              <a:rPr lang="en-US" dirty="0" smtClean="0"/>
              <a:t>Maximize value by nutrition, quality, story, organic,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Through tastings and participatory variety trials raise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2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2819" y="-154873"/>
            <a:ext cx="8229600" cy="1143000"/>
          </a:xfrm>
        </p:spPr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8735" y="457200"/>
            <a:ext cx="4801159" cy="5111661"/>
          </a:xfrm>
        </p:spPr>
        <p:txBody>
          <a:bodyPr>
            <a:noAutofit/>
          </a:bodyPr>
          <a:lstStyle/>
          <a:p>
            <a:r>
              <a:rPr lang="en-US" sz="2400" dirty="0" smtClean="0"/>
              <a:t>Identify promising cultivars for small scale farmers and gardeners of high value and/or unique interest</a:t>
            </a:r>
          </a:p>
          <a:p>
            <a:endParaRPr lang="en-US" sz="2400" dirty="0" smtClean="0"/>
          </a:p>
          <a:p>
            <a:r>
              <a:rPr lang="en-US" sz="2400" dirty="0" smtClean="0"/>
              <a:t>Document existing diversity in ex situ collections and aid in “rationalization” of collections and statewide database</a:t>
            </a:r>
          </a:p>
          <a:p>
            <a:endParaRPr lang="en-US" sz="2400" dirty="0" smtClean="0"/>
          </a:p>
          <a:p>
            <a:r>
              <a:rPr lang="en-US" sz="2400" dirty="0" smtClean="0"/>
              <a:t>Raise awareness of Hawaii’s unique role in global sweet potato diversity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Serve as source for characterized, disease free material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204" y="626309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Crop Diversity Trust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2" y="3654876"/>
            <a:ext cx="3917833" cy="260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3" y="150535"/>
            <a:ext cx="2256726" cy="33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Chapter 1: Review of sweet potato history in Hawaii</a:t>
            </a:r>
          </a:p>
          <a:p>
            <a:r>
              <a:rPr lang="en-US" dirty="0" smtClean="0"/>
              <a:t>Chapter 2: Morphological and nutritional characterization of Hawaiian varieties from ex situ collections</a:t>
            </a:r>
          </a:p>
          <a:p>
            <a:r>
              <a:rPr lang="en-US" dirty="0" smtClean="0"/>
              <a:t>Chapter 3: Molecular characterization using SSRs of Hawaii’s ex situ collections</a:t>
            </a:r>
          </a:p>
          <a:p>
            <a:r>
              <a:rPr lang="en-US" dirty="0" smtClean="0"/>
              <a:t>Chapter 4: Performance of selected clones in organic systems</a:t>
            </a:r>
          </a:p>
          <a:p>
            <a:r>
              <a:rPr lang="en-US" dirty="0" smtClean="0"/>
              <a:t>Chapter 5: Participatory sweet potato variety trials and citizen science in Hawaii</a:t>
            </a:r>
          </a:p>
          <a:p>
            <a:endParaRPr lang="en-US" dirty="0"/>
          </a:p>
        </p:txBody>
      </p:sp>
      <p:pic>
        <p:nvPicPr>
          <p:cNvPr id="5" name="Content Placeholder 4" descr="Screen Shot 2013-05-01 at 9.33.52 PM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7" b="4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420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Potato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food crop globally</a:t>
            </a:r>
          </a:p>
          <a:p>
            <a:r>
              <a:rPr lang="en-US" dirty="0" smtClean="0"/>
              <a:t>Former staple in Hawaii</a:t>
            </a:r>
          </a:p>
          <a:p>
            <a:r>
              <a:rPr lang="en-US" dirty="0" smtClean="0"/>
              <a:t>In Hawaii since ~1300s AD</a:t>
            </a:r>
          </a:p>
          <a:p>
            <a:r>
              <a:rPr lang="en-US" dirty="0" smtClean="0"/>
              <a:t>Grows in marginal conditions</a:t>
            </a:r>
          </a:p>
          <a:p>
            <a:r>
              <a:rPr lang="en-US" dirty="0" smtClean="0"/>
              <a:t>Potential contributions to Hawaii’s food security: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carbohydrate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animal feed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flour/noodles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1" b="-17241"/>
          <a:stretch>
            <a:fillRect/>
          </a:stretch>
        </p:blipFill>
        <p:spPr>
          <a:xfrm>
            <a:off x="4648199" y="1313322"/>
            <a:ext cx="4294587" cy="4812842"/>
          </a:xfrm>
        </p:spPr>
      </p:pic>
    </p:spTree>
    <p:extLst>
      <p:ext uri="{BB962C8B-B14F-4D97-AF65-F5344CB8AC3E}">
        <p14:creationId xmlns:p14="http://schemas.microsoft.com/office/powerpoint/2010/main" val="365727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Sweet Potato’s spread around the world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41" b="13141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300069" y="6488668"/>
            <a:ext cx="188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Roullier</a:t>
            </a:r>
            <a:r>
              <a:rPr lang="en-US" dirty="0" smtClean="0"/>
              <a:t> et al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5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5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Hawai’i appears to have some unique Polynesian </a:t>
            </a:r>
            <a:r>
              <a:rPr lang="en-US" dirty="0" err="1" smtClean="0"/>
              <a:t>germplasm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171" r="-53171"/>
          <a:stretch>
            <a:fillRect/>
          </a:stretch>
        </p:blipFill>
        <p:spPr>
          <a:xfrm>
            <a:off x="-340880" y="1600200"/>
            <a:ext cx="9484880" cy="5216318"/>
          </a:xfrm>
        </p:spPr>
      </p:pic>
      <p:sp>
        <p:nvSpPr>
          <p:cNvPr id="3" name="TextBox 2"/>
          <p:cNvSpPr txBox="1"/>
          <p:nvPr/>
        </p:nvSpPr>
        <p:spPr>
          <a:xfrm>
            <a:off x="6799294" y="6469699"/>
            <a:ext cx="188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Roullier</a:t>
            </a:r>
            <a:r>
              <a:rPr lang="en-US" dirty="0" smtClean="0"/>
              <a:t> et al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Potato in Hawaii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51295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staple after taro</a:t>
            </a:r>
          </a:p>
          <a:p>
            <a:r>
              <a:rPr lang="en-US" dirty="0" smtClean="0"/>
              <a:t>Enabled expansion of agriculture into drier areas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Estimated production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182,240 acres</a:t>
            </a:r>
          </a:p>
          <a:p>
            <a:pPr lvl="1"/>
            <a:r>
              <a:rPr lang="en-US" dirty="0" smtClean="0"/>
              <a:t>2.2 tons/acres</a:t>
            </a:r>
          </a:p>
          <a:p>
            <a:pPr lvl="1"/>
            <a:r>
              <a:rPr lang="en-US" dirty="0" smtClean="0"/>
              <a:t>812million/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Ladefoged</a:t>
            </a:r>
            <a:r>
              <a:rPr lang="en-US" sz="1400" dirty="0" smtClean="0"/>
              <a:t> et al 2009)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smtClean="0"/>
              <a:t>Cultivar diversity:</a:t>
            </a:r>
          </a:p>
          <a:p>
            <a:pPr lvl="1"/>
            <a:r>
              <a:rPr lang="en-US" dirty="0" err="1" smtClean="0"/>
              <a:t>Rooke</a:t>
            </a:r>
            <a:r>
              <a:rPr lang="en-US" dirty="0" smtClean="0"/>
              <a:t> </a:t>
            </a:r>
            <a:r>
              <a:rPr lang="en-US" dirty="0"/>
              <a:t>(1855): 50 </a:t>
            </a:r>
            <a:r>
              <a:rPr lang="en-US" dirty="0" err="1"/>
              <a:t>vars</a:t>
            </a:r>
            <a:endParaRPr lang="en-US" dirty="0"/>
          </a:p>
          <a:p>
            <a:pPr lvl="1"/>
            <a:r>
              <a:rPr lang="en-US" dirty="0"/>
              <a:t>Chung (1923): 70 Hawaiian named, 200 others</a:t>
            </a:r>
          </a:p>
          <a:p>
            <a:pPr lvl="1"/>
            <a:r>
              <a:rPr lang="en-US" dirty="0" smtClean="0"/>
              <a:t>Handy </a:t>
            </a:r>
            <a:r>
              <a:rPr lang="en-US" dirty="0"/>
              <a:t>(1930s): 260 vars., 24 commonly </a:t>
            </a:r>
            <a:r>
              <a:rPr lang="en-US" dirty="0" smtClean="0"/>
              <a:t>cultivated</a:t>
            </a:r>
          </a:p>
          <a:p>
            <a:pPr lvl="1"/>
            <a:r>
              <a:rPr lang="en-US" dirty="0" smtClean="0"/>
              <a:t>Breeding by UH since 1917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Played </a:t>
            </a:r>
            <a:r>
              <a:rPr lang="en-US" sz="2400" dirty="0">
                <a:solidFill>
                  <a:prstClr val="black"/>
                </a:solidFill>
              </a:rPr>
              <a:t>important role during both WWs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97" r="-11397"/>
          <a:stretch/>
        </p:blipFill>
        <p:spPr>
          <a:xfrm>
            <a:off x="4645025" y="1317626"/>
            <a:ext cx="4041775" cy="4808537"/>
          </a:xfrm>
        </p:spPr>
      </p:pic>
      <p:sp>
        <p:nvSpPr>
          <p:cNvPr id="2" name="TextBox 1"/>
          <p:cNvSpPr txBox="1"/>
          <p:nvPr/>
        </p:nvSpPr>
        <p:spPr>
          <a:xfrm>
            <a:off x="5866469" y="6190354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Handy 1930s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730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2763" y="-267475"/>
            <a:ext cx="3008313" cy="1162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Sweet Potato today</a:t>
            </a:r>
            <a:endParaRPr lang="en-US" sz="2400" dirty="0"/>
          </a:p>
        </p:txBody>
      </p:sp>
      <p:pic>
        <p:nvPicPr>
          <p:cNvPr id="9" name="Content Placeholder 8" descr="Screen Shot 2013-05-01 at 9.40.19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955" b="-38955"/>
          <a:stretch>
            <a:fillRect/>
          </a:stretch>
        </p:blipFill>
        <p:spPr>
          <a:xfrm>
            <a:off x="3465513" y="-889701"/>
            <a:ext cx="5111750" cy="5853113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2008: Hawaii </a:t>
            </a:r>
            <a:r>
              <a:rPr lang="en-US" sz="1800" dirty="0"/>
              <a:t>produced </a:t>
            </a:r>
            <a:r>
              <a:rPr lang="en-US" sz="1800" dirty="0" smtClean="0"/>
              <a:t>8,100,000 </a:t>
            </a:r>
            <a:r>
              <a:rPr lang="en-US" sz="1800" dirty="0" err="1" smtClean="0"/>
              <a:t>lbs</a:t>
            </a:r>
            <a:r>
              <a:rPr lang="en-US" sz="1800" dirty="0" smtClean="0"/>
              <a:t> </a:t>
            </a:r>
            <a:r>
              <a:rPr lang="en-US" sz="1800" dirty="0"/>
              <a:t>and imported 1,616,000 </a:t>
            </a:r>
            <a:r>
              <a:rPr lang="en-US" sz="1800" dirty="0" err="1" smtClean="0"/>
              <a:t>lbs</a:t>
            </a:r>
            <a:endParaRPr lang="en-US" sz="1800" dirty="0" smtClean="0"/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2011: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most valuable crop</a:t>
            </a:r>
          </a:p>
          <a:p>
            <a:r>
              <a:rPr lang="en-US" sz="1800" dirty="0" smtClean="0"/>
              <a:t>	Worth $7.4 million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Varieties: Okinawa, </a:t>
            </a:r>
            <a:r>
              <a:rPr lang="en-US" sz="1800" dirty="0" err="1"/>
              <a:t>Ho’olehua</a:t>
            </a:r>
            <a:r>
              <a:rPr lang="en-US" sz="1800" dirty="0"/>
              <a:t> </a:t>
            </a:r>
            <a:r>
              <a:rPr lang="en-US" sz="1800" dirty="0" smtClean="0"/>
              <a:t>Red</a:t>
            </a:r>
          </a:p>
          <a:p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90% of production on </a:t>
            </a:r>
            <a:r>
              <a:rPr lang="en-US" sz="1800" dirty="0" err="1"/>
              <a:t>Hamakua</a:t>
            </a:r>
            <a:r>
              <a:rPr lang="en-US" sz="1800" dirty="0"/>
              <a:t> coast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Continuing </a:t>
            </a:r>
            <a:r>
              <a:rPr lang="en-US" sz="1800" dirty="0"/>
              <a:t>introduction of varieties</a:t>
            </a:r>
          </a:p>
          <a:p>
            <a:endParaRPr lang="en-US" dirty="0"/>
          </a:p>
        </p:txBody>
      </p:sp>
      <p:pic>
        <p:nvPicPr>
          <p:cNvPr id="13" name="Picture 12" descr="Screen Shot 2013-05-01 at 9.52.4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76" y="4185908"/>
            <a:ext cx="5782425" cy="19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looks bright..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6134" cy="4525963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”This </a:t>
            </a:r>
            <a:r>
              <a:rPr lang="en-US" dirty="0"/>
              <a:t>is a "star" crop for Hawaii and demand had been </a:t>
            </a:r>
            <a:r>
              <a:rPr lang="en-US" dirty="0" smtClean="0"/>
              <a:t>growing exponentially.”</a:t>
            </a:r>
          </a:p>
          <a:p>
            <a:pPr marL="0" indent="0">
              <a:buNone/>
            </a:pPr>
            <a:r>
              <a:rPr lang="en-US" dirty="0" smtClean="0"/>
              <a:t> -</a:t>
            </a:r>
            <a:r>
              <a:rPr lang="en-US" dirty="0"/>
              <a:t>Matthew K. </a:t>
            </a:r>
            <a:r>
              <a:rPr lang="en-US" dirty="0" err="1"/>
              <a:t>Loke</a:t>
            </a:r>
            <a:r>
              <a:rPr lang="en-US" dirty="0"/>
              <a:t>, Ph.D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UH/HDOA, May 1</a:t>
            </a:r>
            <a:r>
              <a:rPr lang="en-US" baseline="30000" dirty="0" smtClean="0"/>
              <a:t>st</a:t>
            </a:r>
            <a:r>
              <a:rPr lang="en-US" dirty="0" smtClean="0"/>
              <a:t>, 2013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60" r="-88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6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here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213"/>
            <a:ext cx="8229600" cy="5143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Increasing interest in local food and food with a story make an opportune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Conservation through utilization</a:t>
            </a:r>
          </a:p>
          <a:p>
            <a:endParaRPr lang="en-US" dirty="0" smtClean="0"/>
          </a:p>
          <a:p>
            <a:r>
              <a:rPr lang="en-US" dirty="0"/>
              <a:t>Share Hawaii’s genetic diversity</a:t>
            </a:r>
          </a:p>
          <a:p>
            <a:pPr marL="0" indent="0">
              <a:buNone/>
            </a:pPr>
            <a:r>
              <a:rPr lang="en-US" dirty="0"/>
              <a:t>		 with the </a:t>
            </a:r>
            <a:r>
              <a:rPr lang="en-US" dirty="0" smtClean="0"/>
              <a:t>world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it would not be adaptive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eliminate alternatives </a:t>
            </a:r>
            <a:r>
              <a:rPr lang="en-US" dirty="0"/>
              <a:t>[which]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might </a:t>
            </a:r>
            <a:r>
              <a:rPr lang="en-US" dirty="0"/>
              <a:t>never be </a:t>
            </a:r>
            <a:r>
              <a:rPr lang="en-US" dirty="0" smtClean="0"/>
              <a:t>recovered..” </a:t>
            </a:r>
          </a:p>
          <a:p>
            <a:pPr marL="0" indent="0">
              <a:buNone/>
            </a:pPr>
            <a:r>
              <a:rPr lang="en-US" dirty="0" smtClean="0"/>
              <a:t>		(</a:t>
            </a:r>
            <a:r>
              <a:rPr lang="en-US" dirty="0" err="1" smtClean="0"/>
              <a:t>Boster</a:t>
            </a:r>
            <a:r>
              <a:rPr lang="en-US" dirty="0" smtClean="0"/>
              <a:t> 1984)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926" y="1329946"/>
            <a:ext cx="3223875" cy="55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905</Words>
  <Application>Microsoft Macintosh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Hawaiian Heirloom Sweet Potatoes  Jay Bost TPSS  University of Hawaii</vt:lpstr>
      <vt:lpstr>Hawaiian Heirloom Sweet Potatoes</vt:lpstr>
      <vt:lpstr>Sweet Potato</vt:lpstr>
      <vt:lpstr>Sweet Potato’s spread around the world</vt:lpstr>
      <vt:lpstr>Hawai’i appears to have some unique Polynesian germplasm</vt:lpstr>
      <vt:lpstr>Sweet Potato in Hawaii</vt:lpstr>
      <vt:lpstr>Sweet Potato today</vt:lpstr>
      <vt:lpstr>Future looks bright..</vt:lpstr>
      <vt:lpstr>What is here today?</vt:lpstr>
      <vt:lpstr>Collections of sweet potato in Hawaii</vt:lpstr>
      <vt:lpstr> What do “traditional” varieties of sweet potato have to offer for food security in Hawai’i?</vt:lpstr>
      <vt:lpstr>Step 1: assemble collection</vt:lpstr>
      <vt:lpstr>Test for Viruses in Clones</vt:lpstr>
      <vt:lpstr>Step 2: Observational Trials</vt:lpstr>
      <vt:lpstr>Observational trials</vt:lpstr>
      <vt:lpstr>Select varieties for further work</vt:lpstr>
      <vt:lpstr>Potential Genetic Work</vt:lpstr>
      <vt:lpstr>Step 3: Advanced Trials of most promising varieties</vt:lpstr>
      <vt:lpstr>3rd participatory trials</vt:lpstr>
      <vt:lpstr>Goals:</vt:lpstr>
      <vt:lpstr>Dissertation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Bost</dc:creator>
  <cp:lastModifiedBy>Jay Bost</cp:lastModifiedBy>
  <cp:revision>39</cp:revision>
  <cp:lastPrinted>2013-04-30T20:37:23Z</cp:lastPrinted>
  <dcterms:created xsi:type="dcterms:W3CDTF">2013-04-30T02:52:01Z</dcterms:created>
  <dcterms:modified xsi:type="dcterms:W3CDTF">2013-05-04T06:10:05Z</dcterms:modified>
</cp:coreProperties>
</file>